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3D0831-841F-4C4C-B698-5F571C95E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B32F8C0-3B3E-4975-A765-8EBB9F90D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5F350B6-586A-443D-9016-22EE7A58D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3CE944-147F-4966-8C4D-0676CD2FA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3F79B7-E5C8-418D-8949-EBCF593B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362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2203CE-174A-4BB9-AF87-D814A683B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E3E3C05-8EE2-4CBB-8A9D-A69D21660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2BC4C6B-A9FA-4580-8E54-591866867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CF8E8B2-10A2-4A7B-B5C0-5D08B740A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B4E48A4-3C99-4C18-AE4B-85CD94242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58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A26FA21-048F-4835-A5E2-5F36EFBB5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F261258-13EC-4323-B87A-7DD6DB0EF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F2089F-238D-4987-BEFA-EB1567B25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E2AC30-E2CE-4106-83C3-C8B872326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3D0B540-59DE-49E6-950B-F2381AB0A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7637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C479C8-6EDA-49E7-AF91-44F8E6DA2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7D0392-701E-4DFE-9B07-74689B75E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FC4877-F71D-4EC6-BDE6-552EEBB85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5A1B0D-EA82-457D-ADE7-0298F52CB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6C8848-5298-4AE9-A923-A9CE96CE9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149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8A898D-2E99-4E64-8B5F-486D3A8D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DFF22C5-DDEF-4B84-B947-6DC2400F4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D5DFE7-CC4E-4A57-AB00-E4F6AD8B8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DC6566-2746-42E2-B4D2-DD6CFB74D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146DD90-5198-42FB-B5F5-E1DFCEF1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7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570F12-A217-4100-96F4-FAD0CE66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885C3E-0188-48B7-807D-996880CEF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22CE0B0-6998-43A1-9EF3-911A7B6FE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122187D-7C68-4013-A0F7-87BC53C96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94BB25C-A792-4CF4-A9FB-7F9D01E60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F329B4-9683-4B5E-BCB8-9D28C4A5D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88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A7411E-8B95-43D2-908B-8DD6CB260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B0F2D4D-972B-4F15-AC58-6A2976919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403B4C8-9E04-4E87-8190-B296C5372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E7BFDB2-B291-4C71-8106-7B81C99231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A7C177C-79F0-4A03-BF00-EDF3EA6A1E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D940F3D-5641-4FE0-A160-56FBA37F7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7D0C65D-569D-4917-8A18-61B45C0E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55F77B0-D837-4B5D-AD51-D54E4AF4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828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5FA402-27E1-4D5E-BBD7-4117557E8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E98AE2F-1980-476C-9A66-A7EC8B383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A14DC55-E349-4F5C-8C2F-1D2D0273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C0F1E3A-0AC4-47B9-91DA-209EA9E0B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388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CE02F18-8788-4EC3-8817-5EF8C152A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8537DF6-3A12-4AB9-B2F3-9BE0E7280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7CA3F19-E785-407C-9BD4-2447E7D2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5513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FFEB94-C072-49B0-B109-3684008D3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C58F67-8B32-4D09-B3FD-E3B570058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73C88E-EED2-4B08-AC7D-1C0303DB8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4F95116-0AD5-410B-A645-24F38D758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E5DD6A-4913-4FA4-8269-808CF64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98572D9-7A23-40BA-81D7-56736950E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088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E25DD3-59D8-421F-91DD-625938FFE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DE5B87D-D503-4DD2-9AE9-0504D3ED0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514FBCF-D34C-4ED1-9FEA-6E53598084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26F00DC-EB33-47AB-9D19-33D8B85CA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6B89B13-0CB0-4DAD-BAD8-C632623E2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C36422-4775-4B7E-9A99-990C1700C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639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FEE5761-D78C-487B-A74E-922F1A71F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491549A-FA6A-4C35-AA58-291C7309B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B2A0D8-8B75-4D4D-802E-BC120689D5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57EC3-C867-49B2-B14B-4C7F9049D430}" type="datetimeFigureOut">
              <a:rPr lang="cs-CZ" smtClean="0"/>
              <a:t>23.03.2020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633CB2A-D854-4D6A-AB8D-3D01D56D72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40D1BE-5A94-4E3F-B009-E7170049AE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0926E-095B-42DB-8C11-DD7F268B27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770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8EEDD5-9AFA-4291-A32D-91D4658761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Člen neurčitý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0E464DB-3F9D-4297-A6A0-8DA1358056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učebnice str. 61</a:t>
            </a:r>
          </a:p>
        </p:txBody>
      </p:sp>
    </p:spTree>
    <p:extLst>
      <p:ext uri="{BB962C8B-B14F-4D97-AF65-F5344CB8AC3E}">
        <p14:creationId xmlns:p14="http://schemas.microsoft.com/office/powerpoint/2010/main" val="1486092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CA073B-65D4-47A1-8558-8990C64C0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79590"/>
          </a:xfrm>
        </p:spPr>
        <p:txBody>
          <a:bodyPr>
            <a:normAutofit fontScale="90000"/>
          </a:bodyPr>
          <a:lstStyle/>
          <a:p>
            <a:r>
              <a:rPr lang="cs-CZ" dirty="0"/>
              <a:t>Z lekce 2.1 (učebnice str. 51) a ze slovníčku znáš </a:t>
            </a:r>
            <a:r>
              <a:rPr lang="cs-CZ" b="1" dirty="0"/>
              <a:t>člen určitý</a:t>
            </a:r>
            <a:r>
              <a:rPr lang="cs-CZ" dirty="0"/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70823D-2B9B-4638-8E8B-345805FB4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231"/>
            <a:ext cx="10515600" cy="4161732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rgbClr val="0070C0"/>
                </a:solidFill>
              </a:rPr>
              <a:t>der – mužský rod (der </a:t>
            </a:r>
            <a:r>
              <a:rPr lang="cs-CZ" dirty="0" err="1">
                <a:solidFill>
                  <a:srgbClr val="0070C0"/>
                </a:solidFill>
              </a:rPr>
              <a:t>Schulhof</a:t>
            </a:r>
            <a:r>
              <a:rPr lang="cs-CZ" dirty="0">
                <a:solidFill>
                  <a:srgbClr val="0070C0"/>
                </a:solidFill>
              </a:rPr>
              <a:t>, der Marker)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die</a:t>
            </a:r>
            <a:r>
              <a:rPr lang="cs-CZ" dirty="0">
                <a:solidFill>
                  <a:srgbClr val="FF0000"/>
                </a:solidFill>
              </a:rPr>
              <a:t> – ženský rod (</a:t>
            </a:r>
            <a:r>
              <a:rPr lang="cs-CZ" dirty="0" err="1">
                <a:solidFill>
                  <a:srgbClr val="FF0000"/>
                </a:solidFill>
              </a:rPr>
              <a:t>die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Bibliothek</a:t>
            </a:r>
            <a:r>
              <a:rPr lang="cs-CZ" dirty="0">
                <a:solidFill>
                  <a:srgbClr val="FF0000"/>
                </a:solidFill>
              </a:rPr>
              <a:t>, </a:t>
            </a:r>
            <a:r>
              <a:rPr lang="cs-CZ" dirty="0" err="1">
                <a:solidFill>
                  <a:srgbClr val="FF0000"/>
                </a:solidFill>
              </a:rPr>
              <a:t>die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Schere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B050"/>
                </a:solidFill>
              </a:rPr>
              <a:t>das</a:t>
            </a:r>
            <a:r>
              <a:rPr lang="cs-CZ" dirty="0">
                <a:solidFill>
                  <a:srgbClr val="00B050"/>
                </a:solidFill>
              </a:rPr>
              <a:t> – střední rod (</a:t>
            </a:r>
            <a:r>
              <a:rPr lang="cs-CZ" dirty="0" err="1">
                <a:solidFill>
                  <a:srgbClr val="00B050"/>
                </a:solidFill>
              </a:rPr>
              <a:t>das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Labor</a:t>
            </a:r>
            <a:r>
              <a:rPr lang="cs-CZ" dirty="0">
                <a:solidFill>
                  <a:srgbClr val="00B050"/>
                </a:solidFill>
              </a:rPr>
              <a:t>, </a:t>
            </a:r>
            <a:r>
              <a:rPr lang="cs-CZ" dirty="0" err="1">
                <a:solidFill>
                  <a:srgbClr val="00B050"/>
                </a:solidFill>
              </a:rPr>
              <a:t>das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Lineal</a:t>
            </a:r>
            <a:r>
              <a:rPr lang="cs-CZ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>
                <a:solidFill>
                  <a:schemeClr val="accent2"/>
                </a:solidFill>
              </a:rPr>
              <a:t>die</a:t>
            </a:r>
            <a:r>
              <a:rPr lang="cs-CZ" dirty="0">
                <a:solidFill>
                  <a:schemeClr val="accent2"/>
                </a:solidFill>
              </a:rPr>
              <a:t> – množné číslo pro všechny rody (</a:t>
            </a:r>
            <a:r>
              <a:rPr lang="cs-CZ" dirty="0" err="1">
                <a:solidFill>
                  <a:schemeClr val="accent2"/>
                </a:solidFill>
              </a:rPr>
              <a:t>die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err="1">
                <a:solidFill>
                  <a:schemeClr val="accent2"/>
                </a:solidFill>
              </a:rPr>
              <a:t>Schüler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die</a:t>
            </a:r>
            <a:r>
              <a:rPr lang="cs-CZ" dirty="0">
                <a:solidFill>
                  <a:schemeClr val="accent2"/>
                </a:solidFill>
              </a:rPr>
              <a:t> Marker, </a:t>
            </a:r>
            <a:r>
              <a:rPr lang="cs-CZ" dirty="0" err="1">
                <a:solidFill>
                  <a:schemeClr val="accent2"/>
                </a:solidFill>
              </a:rPr>
              <a:t>die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err="1">
                <a:solidFill>
                  <a:schemeClr val="accent2"/>
                </a:solidFill>
              </a:rPr>
              <a:t>Scheren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die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err="1">
                <a:solidFill>
                  <a:schemeClr val="accent2"/>
                </a:solidFill>
              </a:rPr>
              <a:t>Lineale</a:t>
            </a:r>
            <a:r>
              <a:rPr lang="cs-CZ" dirty="0">
                <a:solidFill>
                  <a:schemeClr val="accent2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8980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54E349-06BF-4F22-AB26-FD876D1BD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0914"/>
          </a:xfrm>
        </p:spPr>
        <p:txBody>
          <a:bodyPr/>
          <a:lstStyle/>
          <a:p>
            <a:r>
              <a:rPr lang="cs-CZ" dirty="0"/>
              <a:t>Neurčitý člen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B4C2DF-F9EC-421C-A33B-A05EC62EC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Stejně jako v angličtině, kde jistě znáš určitý člen „</a:t>
            </a:r>
            <a:r>
              <a:rPr lang="cs-CZ" dirty="0" err="1"/>
              <a:t>the</a:t>
            </a:r>
            <a:r>
              <a:rPr lang="cs-CZ" dirty="0"/>
              <a:t>“ a neurčitý člen „a/</a:t>
            </a:r>
            <a:r>
              <a:rPr lang="cs-CZ" dirty="0" err="1"/>
              <a:t>an</a:t>
            </a:r>
            <a:r>
              <a:rPr lang="cs-CZ" dirty="0"/>
              <a:t>“, je i v němčině člen neurčitý (učebnice str. 61 – modrý rámeček uprostřed):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ein</a:t>
            </a:r>
            <a:r>
              <a:rPr lang="cs-CZ" dirty="0">
                <a:solidFill>
                  <a:srgbClr val="0070C0"/>
                </a:solidFill>
              </a:rPr>
              <a:t> – mužský rod (</a:t>
            </a:r>
            <a:r>
              <a:rPr lang="cs-CZ" dirty="0" err="1">
                <a:solidFill>
                  <a:srgbClr val="0070C0"/>
                </a:solidFill>
              </a:rPr>
              <a:t>ein</a:t>
            </a:r>
            <a:r>
              <a:rPr lang="cs-CZ" dirty="0">
                <a:solidFill>
                  <a:srgbClr val="0070C0"/>
                </a:solidFill>
              </a:rPr>
              <a:t> Marker)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eine</a:t>
            </a:r>
            <a:r>
              <a:rPr lang="cs-CZ" dirty="0">
                <a:solidFill>
                  <a:srgbClr val="FF0000"/>
                </a:solidFill>
              </a:rPr>
              <a:t> – ženský rod (</a:t>
            </a:r>
            <a:r>
              <a:rPr lang="cs-CZ" dirty="0" err="1">
                <a:solidFill>
                  <a:srgbClr val="FF0000"/>
                </a:solidFill>
              </a:rPr>
              <a:t>eine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Schere</a:t>
            </a:r>
            <a:r>
              <a:rPr lang="cs-CZ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B050"/>
                </a:solidFill>
              </a:rPr>
              <a:t>ein</a:t>
            </a:r>
            <a:r>
              <a:rPr lang="cs-CZ" dirty="0">
                <a:solidFill>
                  <a:srgbClr val="00B050"/>
                </a:solidFill>
              </a:rPr>
              <a:t> – střední rod (</a:t>
            </a:r>
            <a:r>
              <a:rPr lang="cs-CZ" dirty="0" err="1">
                <a:solidFill>
                  <a:srgbClr val="00B050"/>
                </a:solidFill>
              </a:rPr>
              <a:t>ein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Lineal</a:t>
            </a:r>
            <a:r>
              <a:rPr lang="cs-CZ" dirty="0">
                <a:solidFill>
                  <a:srgbClr val="00B050"/>
                </a:solidFill>
              </a:rPr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 množném čísle, stejně jako v angličtině, neurčitý člen neexistuje (proto se nepíše):</a:t>
            </a:r>
          </a:p>
          <a:p>
            <a:pPr marL="0" indent="0">
              <a:buNone/>
            </a:pPr>
            <a:r>
              <a:rPr lang="cs-CZ" dirty="0">
                <a:solidFill>
                  <a:srgbClr val="FFC000"/>
                </a:solidFill>
              </a:rPr>
              <a:t>Marker, </a:t>
            </a:r>
            <a:r>
              <a:rPr lang="cs-CZ" dirty="0" err="1">
                <a:solidFill>
                  <a:srgbClr val="FFC000"/>
                </a:solidFill>
              </a:rPr>
              <a:t>Scheren</a:t>
            </a:r>
            <a:r>
              <a:rPr lang="cs-CZ" dirty="0">
                <a:solidFill>
                  <a:srgbClr val="FFC000"/>
                </a:solidFill>
              </a:rPr>
              <a:t>, </a:t>
            </a:r>
            <a:r>
              <a:rPr lang="cs-CZ" dirty="0" err="1">
                <a:solidFill>
                  <a:srgbClr val="FFC000"/>
                </a:solidFill>
              </a:rPr>
              <a:t>Lineale</a:t>
            </a:r>
            <a:r>
              <a:rPr lang="cs-CZ" dirty="0">
                <a:solidFill>
                  <a:srgbClr val="FFC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2566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147F73-426B-4782-8078-0B39A6D2E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A93F8D-ADE5-41A0-9CB9-6FFE394C6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Kdy používáme člen neurčitý a kdy člen určitý?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8" name="Tabulka 8">
            <a:extLst>
              <a:ext uri="{FF2B5EF4-FFF2-40B4-BE49-F238E27FC236}">
                <a16:creationId xmlns:a16="http://schemas.microsoft.com/office/drawing/2014/main" id="{B31EA17C-CBBD-4BEB-A521-9919B7E4B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038341"/>
              </p:ext>
            </p:extLst>
          </p:nvPr>
        </p:nvGraphicFramePr>
        <p:xfrm>
          <a:off x="1046578" y="2814795"/>
          <a:ext cx="8128000" cy="1959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32793632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70015729"/>
                    </a:ext>
                  </a:extLst>
                </a:gridCol>
              </a:tblGrid>
              <a:tr h="496576">
                <a:tc>
                  <a:txBody>
                    <a:bodyPr/>
                    <a:lstStyle/>
                    <a:p>
                      <a:r>
                        <a:rPr lang="cs-CZ" dirty="0"/>
                        <a:t>Člen neurčitý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Člen určitý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433079"/>
                  </a:ext>
                </a:extLst>
              </a:tr>
              <a:tr h="949624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0"/>
                        <a:t>o věci, osobě mluvíme poprvé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cs-CZ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0"/>
                        <a:t>nemluvíme o konkrétní osobě, věci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0"/>
                        <a:t>použijeme tam, kde bychom v češtině mohli říct „nějaký/á/é“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0"/>
                        <a:t>o věci, osobě již mluvíme podruhé nebo vícekrát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0"/>
                        <a:t>mluvíme o konkrétní věci, osobě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cs-CZ" dirty="0"/>
                        <a:t>použijeme tam, kde bychom v češtině mohli říct „ten/ta/to“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954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74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54669A-1641-40F7-B1ED-28790F726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4079"/>
          </a:xfrm>
        </p:spPr>
        <p:txBody>
          <a:bodyPr/>
          <a:lstStyle/>
          <a:p>
            <a:r>
              <a:rPr lang="cs-CZ" dirty="0"/>
              <a:t>Zápor „</a:t>
            </a:r>
            <a:r>
              <a:rPr lang="cs-CZ" dirty="0" err="1"/>
              <a:t>kein</a:t>
            </a:r>
            <a:r>
              <a:rPr lang="cs-CZ" dirty="0"/>
              <a:t>“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8596E-5AAA-4DC2-B27C-27389206F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Zápor „</a:t>
            </a:r>
            <a:r>
              <a:rPr lang="cs-CZ" dirty="0" err="1"/>
              <a:t>kein</a:t>
            </a:r>
            <a:r>
              <a:rPr lang="cs-CZ" dirty="0"/>
              <a:t>“ (do češtiny přeložíme jako „žádný“) – učebnice str. 61, modrý rámeček uprostřed: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70C0"/>
                </a:solidFill>
              </a:rPr>
              <a:t>kein</a:t>
            </a:r>
            <a:r>
              <a:rPr lang="cs-CZ" dirty="0">
                <a:solidFill>
                  <a:srgbClr val="0070C0"/>
                </a:solidFill>
              </a:rPr>
              <a:t> – mužský rod (</a:t>
            </a:r>
            <a:r>
              <a:rPr lang="cs-CZ" dirty="0" err="1">
                <a:solidFill>
                  <a:srgbClr val="0070C0"/>
                </a:solidFill>
              </a:rPr>
              <a:t>kein</a:t>
            </a:r>
            <a:r>
              <a:rPr lang="cs-CZ" dirty="0">
                <a:solidFill>
                  <a:srgbClr val="0070C0"/>
                </a:solidFill>
              </a:rPr>
              <a:t> Marker – žádný zvýrazňovač)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keine</a:t>
            </a:r>
            <a:r>
              <a:rPr lang="cs-CZ" dirty="0">
                <a:solidFill>
                  <a:srgbClr val="FF0000"/>
                </a:solidFill>
              </a:rPr>
              <a:t> – ženský rod (</a:t>
            </a:r>
            <a:r>
              <a:rPr lang="cs-CZ" dirty="0" err="1">
                <a:solidFill>
                  <a:srgbClr val="FF0000"/>
                </a:solidFill>
              </a:rPr>
              <a:t>keine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Schere</a:t>
            </a:r>
            <a:r>
              <a:rPr lang="cs-CZ" dirty="0">
                <a:solidFill>
                  <a:srgbClr val="FF0000"/>
                </a:solidFill>
              </a:rPr>
              <a:t> – žádné nůžky)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00B050"/>
                </a:solidFill>
              </a:rPr>
              <a:t>kein</a:t>
            </a:r>
            <a:r>
              <a:rPr lang="cs-CZ" dirty="0">
                <a:solidFill>
                  <a:srgbClr val="00B050"/>
                </a:solidFill>
              </a:rPr>
              <a:t> – střední rod (</a:t>
            </a:r>
            <a:r>
              <a:rPr lang="cs-CZ" dirty="0" err="1">
                <a:solidFill>
                  <a:srgbClr val="00B050"/>
                </a:solidFill>
              </a:rPr>
              <a:t>kein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Lineal</a:t>
            </a:r>
            <a:r>
              <a:rPr lang="cs-CZ" dirty="0">
                <a:solidFill>
                  <a:srgbClr val="00B050"/>
                </a:solidFill>
              </a:rPr>
              <a:t> – žádné pravítko)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>
                <a:solidFill>
                  <a:schemeClr val="accent2"/>
                </a:solidFill>
              </a:rPr>
              <a:t>keine</a:t>
            </a:r>
            <a:r>
              <a:rPr lang="cs-CZ" dirty="0">
                <a:solidFill>
                  <a:schemeClr val="accent2"/>
                </a:solidFill>
              </a:rPr>
              <a:t> – množné číslo pro všechny rody 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2"/>
                </a:solidFill>
              </a:rPr>
              <a:t>(</a:t>
            </a:r>
            <a:r>
              <a:rPr lang="cs-CZ" dirty="0" err="1">
                <a:solidFill>
                  <a:schemeClr val="accent2"/>
                </a:solidFill>
              </a:rPr>
              <a:t>keine</a:t>
            </a:r>
            <a:r>
              <a:rPr lang="cs-CZ" dirty="0">
                <a:solidFill>
                  <a:schemeClr val="accent2"/>
                </a:solidFill>
              </a:rPr>
              <a:t> Marker, </a:t>
            </a:r>
            <a:r>
              <a:rPr lang="cs-CZ" dirty="0" err="1">
                <a:solidFill>
                  <a:schemeClr val="accent2"/>
                </a:solidFill>
              </a:rPr>
              <a:t>keine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err="1">
                <a:solidFill>
                  <a:schemeClr val="accent2"/>
                </a:solidFill>
              </a:rPr>
              <a:t>Scheren</a:t>
            </a:r>
            <a:r>
              <a:rPr lang="cs-CZ" dirty="0">
                <a:solidFill>
                  <a:schemeClr val="accent2"/>
                </a:solidFill>
              </a:rPr>
              <a:t>, </a:t>
            </a:r>
            <a:r>
              <a:rPr lang="cs-CZ" dirty="0" err="1">
                <a:solidFill>
                  <a:schemeClr val="accent2"/>
                </a:solidFill>
              </a:rPr>
              <a:t>keine</a:t>
            </a:r>
            <a:r>
              <a:rPr lang="cs-CZ" dirty="0">
                <a:solidFill>
                  <a:schemeClr val="accent2"/>
                </a:solidFill>
              </a:rPr>
              <a:t> </a:t>
            </a:r>
            <a:r>
              <a:rPr lang="cs-CZ" dirty="0" err="1">
                <a:solidFill>
                  <a:schemeClr val="accent2"/>
                </a:solidFill>
              </a:rPr>
              <a:t>Lineale</a:t>
            </a:r>
            <a:r>
              <a:rPr lang="cs-CZ" dirty="0">
                <a:solidFill>
                  <a:schemeClr val="accent2"/>
                </a:solidFill>
              </a:rPr>
              <a:t>  - žádné zvýrazňovače, žádné nůžky, žádná pravítka)</a:t>
            </a:r>
          </a:p>
        </p:txBody>
      </p:sp>
    </p:spTree>
    <p:extLst>
      <p:ext uri="{BB962C8B-B14F-4D97-AF65-F5344CB8AC3E}">
        <p14:creationId xmlns:p14="http://schemas.microsoft.com/office/powerpoint/2010/main" val="38961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EA0EFC-AADE-41B6-BCE0-C2E2F36CA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4483"/>
          </a:xfrm>
        </p:spPr>
        <p:txBody>
          <a:bodyPr/>
          <a:lstStyle/>
          <a:p>
            <a:r>
              <a:rPr lang="cs-CZ" dirty="0"/>
              <a:t>Skloňování členů určitých a neurčitých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44172F-9441-4BC6-A029-90E9B8D75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976" y="1189608"/>
            <a:ext cx="10515600" cy="4805994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/>
              <a:t>členy se na rozdíl od angličtiny skloňují</a:t>
            </a:r>
          </a:p>
          <a:p>
            <a:pPr>
              <a:buFontTx/>
              <a:buChar char="-"/>
            </a:pPr>
            <a:endParaRPr lang="cs-CZ" dirty="0"/>
          </a:p>
          <a:p>
            <a:pPr marL="0" indent="0">
              <a:buNone/>
            </a:pPr>
            <a:r>
              <a:rPr lang="cs-CZ" dirty="0"/>
              <a:t>4. pád vypadá takto (učebnice str. 61, modrý rámeček dole):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Nezapomeň – tam, kde bys v jednotném čísle použil/a člen neurčitý, se v množném čísle neřekne a nenapíše žádný člen.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4">
            <a:extLst>
              <a:ext uri="{FF2B5EF4-FFF2-40B4-BE49-F238E27FC236}">
                <a16:creationId xmlns:a16="http://schemas.microsoft.com/office/drawing/2014/main" id="{1AEF73E5-553A-40B0-88F5-BE2C68D46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37063"/>
              </p:ext>
            </p:extLst>
          </p:nvPr>
        </p:nvGraphicFramePr>
        <p:xfrm>
          <a:off x="1055456" y="2785053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8331272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5136401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/>
                        <a:t>1. 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4. pád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67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70C0"/>
                          </a:solidFill>
                        </a:rPr>
                        <a:t>der/</a:t>
                      </a:r>
                      <a:r>
                        <a:rPr lang="cs-CZ" dirty="0" err="1">
                          <a:solidFill>
                            <a:srgbClr val="0070C0"/>
                          </a:solidFill>
                        </a:rPr>
                        <a:t>ein</a:t>
                      </a:r>
                      <a:r>
                        <a:rPr lang="cs-CZ" dirty="0">
                          <a:solidFill>
                            <a:srgbClr val="0070C0"/>
                          </a:solidFill>
                        </a:rPr>
                        <a:t> Marker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70C0"/>
                          </a:solidFill>
                        </a:rPr>
                        <a:t>den/</a:t>
                      </a:r>
                      <a:r>
                        <a:rPr lang="cs-CZ" b="1" dirty="0" err="1">
                          <a:solidFill>
                            <a:srgbClr val="0070C0"/>
                          </a:solidFill>
                        </a:rPr>
                        <a:t>einen</a:t>
                      </a:r>
                      <a:r>
                        <a:rPr lang="cs-CZ" dirty="0">
                          <a:solidFill>
                            <a:srgbClr val="0070C0"/>
                          </a:solidFill>
                        </a:rPr>
                        <a:t> Marker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605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>
                          <a:solidFill>
                            <a:srgbClr val="FF0000"/>
                          </a:solidFill>
                        </a:rPr>
                        <a:t>die</a:t>
                      </a:r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cs-CZ" dirty="0" err="1">
                          <a:solidFill>
                            <a:srgbClr val="FF0000"/>
                          </a:solidFill>
                        </a:rPr>
                        <a:t>eine</a:t>
                      </a:r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dirty="0" err="1">
                          <a:solidFill>
                            <a:srgbClr val="FF0000"/>
                          </a:solidFill>
                        </a:rPr>
                        <a:t>Schere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>
                          <a:solidFill>
                            <a:srgbClr val="FF0000"/>
                          </a:solidFill>
                        </a:rPr>
                        <a:t>die</a:t>
                      </a:r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/</a:t>
                      </a:r>
                      <a:r>
                        <a:rPr lang="cs-CZ" dirty="0" err="1">
                          <a:solidFill>
                            <a:srgbClr val="FF0000"/>
                          </a:solidFill>
                        </a:rPr>
                        <a:t>eine</a:t>
                      </a:r>
                      <a:r>
                        <a:rPr lang="cs-CZ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dirty="0" err="1">
                          <a:solidFill>
                            <a:srgbClr val="FF0000"/>
                          </a:solidFill>
                        </a:rPr>
                        <a:t>Schere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640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>
                          <a:solidFill>
                            <a:srgbClr val="00B050"/>
                          </a:solidFill>
                        </a:rPr>
                        <a:t>das</a:t>
                      </a:r>
                      <a:r>
                        <a:rPr lang="cs-CZ" dirty="0">
                          <a:solidFill>
                            <a:srgbClr val="00B050"/>
                          </a:solidFill>
                        </a:rPr>
                        <a:t> /</a:t>
                      </a:r>
                      <a:r>
                        <a:rPr lang="cs-CZ" dirty="0" err="1">
                          <a:solidFill>
                            <a:srgbClr val="00B050"/>
                          </a:solidFill>
                        </a:rPr>
                        <a:t>ein</a:t>
                      </a:r>
                      <a:r>
                        <a:rPr lang="cs-CZ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cs-CZ" dirty="0" err="1">
                          <a:solidFill>
                            <a:srgbClr val="00B050"/>
                          </a:solidFill>
                        </a:rPr>
                        <a:t>Lineal</a:t>
                      </a:r>
                      <a:endParaRPr lang="cs-CZ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>
                          <a:solidFill>
                            <a:srgbClr val="00B050"/>
                          </a:solidFill>
                        </a:rPr>
                        <a:t>das</a:t>
                      </a:r>
                      <a:r>
                        <a:rPr lang="cs-CZ" dirty="0">
                          <a:solidFill>
                            <a:srgbClr val="00B050"/>
                          </a:solidFill>
                        </a:rPr>
                        <a:t>/</a:t>
                      </a:r>
                      <a:r>
                        <a:rPr lang="cs-CZ" dirty="0" err="1">
                          <a:solidFill>
                            <a:srgbClr val="00B050"/>
                          </a:solidFill>
                        </a:rPr>
                        <a:t>ein</a:t>
                      </a:r>
                      <a:r>
                        <a:rPr lang="cs-CZ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cs-CZ" dirty="0" err="1">
                          <a:solidFill>
                            <a:srgbClr val="00B050"/>
                          </a:solidFill>
                        </a:rPr>
                        <a:t>Lineal</a:t>
                      </a:r>
                      <a:endParaRPr lang="cs-CZ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0111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>
                          <a:solidFill>
                            <a:schemeClr val="accent2"/>
                          </a:solidFill>
                        </a:rPr>
                        <a:t>die</a:t>
                      </a:r>
                      <a:r>
                        <a:rPr lang="cs-CZ" dirty="0">
                          <a:solidFill>
                            <a:schemeClr val="accent2"/>
                          </a:solidFill>
                        </a:rPr>
                        <a:t>/Ø Marker, </a:t>
                      </a:r>
                      <a:r>
                        <a:rPr lang="cs-CZ" dirty="0" err="1">
                          <a:solidFill>
                            <a:schemeClr val="accent2"/>
                          </a:solidFill>
                        </a:rPr>
                        <a:t>Schere</a:t>
                      </a:r>
                      <a:r>
                        <a:rPr lang="cs-CZ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dirty="0" err="1">
                          <a:solidFill>
                            <a:schemeClr val="accent2"/>
                          </a:solidFill>
                        </a:rPr>
                        <a:t>Lineale</a:t>
                      </a:r>
                      <a:endParaRPr lang="cs-CZ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>
                          <a:solidFill>
                            <a:schemeClr val="accent2"/>
                          </a:solidFill>
                        </a:rPr>
                        <a:t>die</a:t>
                      </a:r>
                      <a:r>
                        <a:rPr lang="cs-CZ" dirty="0">
                          <a:solidFill>
                            <a:schemeClr val="accent2"/>
                          </a:solidFill>
                        </a:rPr>
                        <a:t>/Ø Marker, </a:t>
                      </a:r>
                      <a:r>
                        <a:rPr lang="cs-CZ" dirty="0" err="1">
                          <a:solidFill>
                            <a:schemeClr val="accent2"/>
                          </a:solidFill>
                        </a:rPr>
                        <a:t>Schere</a:t>
                      </a:r>
                      <a:r>
                        <a:rPr lang="cs-CZ" dirty="0">
                          <a:solidFill>
                            <a:schemeClr val="accent2"/>
                          </a:solidFill>
                        </a:rPr>
                        <a:t>, </a:t>
                      </a:r>
                      <a:r>
                        <a:rPr lang="cs-CZ" dirty="0" err="1">
                          <a:solidFill>
                            <a:schemeClr val="accent2"/>
                          </a:solidFill>
                        </a:rPr>
                        <a:t>Lineale</a:t>
                      </a:r>
                      <a:endParaRPr lang="cs-CZ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0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63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D095A7-BB03-4549-B257-D7B8A4D75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724468-AE5E-4779-82CC-4FDB58A2E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Jediné, co se ve 4. p. (koho, co) mění, je tvar členu mužského rodu: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>
                <a:solidFill>
                  <a:srgbClr val="0070C0"/>
                </a:solidFill>
              </a:rPr>
              <a:t>ein</a:t>
            </a:r>
            <a:r>
              <a:rPr lang="cs-CZ" dirty="0">
                <a:solidFill>
                  <a:srgbClr val="0070C0"/>
                </a:solidFill>
              </a:rPr>
              <a:t>/der Marker → </a:t>
            </a:r>
            <a:r>
              <a:rPr lang="cs-CZ" dirty="0" err="1">
                <a:solidFill>
                  <a:srgbClr val="0070C0"/>
                </a:solidFill>
              </a:rPr>
              <a:t>ein</a:t>
            </a:r>
            <a:r>
              <a:rPr lang="cs-CZ" b="1" dirty="0" err="1">
                <a:solidFill>
                  <a:srgbClr val="0070C0"/>
                </a:solidFill>
              </a:rPr>
              <a:t>en</a:t>
            </a:r>
            <a:r>
              <a:rPr lang="cs-CZ" dirty="0">
                <a:solidFill>
                  <a:srgbClr val="0070C0"/>
                </a:solidFill>
              </a:rPr>
              <a:t>/de</a:t>
            </a:r>
            <a:r>
              <a:rPr lang="cs-CZ" b="1" dirty="0">
                <a:solidFill>
                  <a:srgbClr val="0070C0"/>
                </a:solidFill>
              </a:rPr>
              <a:t>n</a:t>
            </a:r>
            <a:r>
              <a:rPr lang="cs-CZ" dirty="0">
                <a:solidFill>
                  <a:srgbClr val="0070C0"/>
                </a:solidFill>
              </a:rPr>
              <a:t> Marker</a:t>
            </a:r>
          </a:p>
          <a:p>
            <a:pPr marL="0" indent="0">
              <a:buNone/>
            </a:pPr>
            <a:endParaRPr lang="cs-CZ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habe</a:t>
            </a:r>
            <a:r>
              <a:rPr lang="cs-CZ" dirty="0"/>
              <a:t> </a:t>
            </a:r>
            <a:r>
              <a:rPr lang="cs-CZ" dirty="0" err="1"/>
              <a:t>einen</a:t>
            </a:r>
            <a:r>
              <a:rPr lang="cs-CZ" dirty="0"/>
              <a:t> Marker. (Mám (nějaký) zvýrazňovač.)</a:t>
            </a:r>
          </a:p>
          <a:p>
            <a:pPr marL="0" indent="0">
              <a:buNone/>
            </a:pPr>
            <a:r>
              <a:rPr lang="cs-CZ" dirty="0" err="1"/>
              <a:t>Ich</a:t>
            </a:r>
            <a:r>
              <a:rPr lang="cs-CZ" dirty="0"/>
              <a:t> </a:t>
            </a:r>
            <a:r>
              <a:rPr lang="cs-CZ" dirty="0" err="1"/>
              <a:t>habe</a:t>
            </a:r>
            <a:r>
              <a:rPr lang="cs-CZ" dirty="0"/>
              <a:t> den Marker. (Mám (ten) zvýrazňovač.)</a:t>
            </a:r>
          </a:p>
        </p:txBody>
      </p:sp>
    </p:spTree>
    <p:extLst>
      <p:ext uri="{BB962C8B-B14F-4D97-AF65-F5344CB8AC3E}">
        <p14:creationId xmlns:p14="http://schemas.microsoft.com/office/powerpoint/2010/main" val="27127143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470</Words>
  <Application>Microsoft Office PowerPoint</Application>
  <PresentationFormat>Širokoúhlá obrazovka</PresentationFormat>
  <Paragraphs>61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Motiv Office</vt:lpstr>
      <vt:lpstr>Člen neurčitý</vt:lpstr>
      <vt:lpstr>Z lekce 2.1 (učebnice str. 51) a ze slovníčku znáš člen určitý:</vt:lpstr>
      <vt:lpstr>Neurčitý člen</vt:lpstr>
      <vt:lpstr>Prezentace aplikace PowerPoint</vt:lpstr>
      <vt:lpstr>Zápor „kein“</vt:lpstr>
      <vt:lpstr>Skloňování členů určitých a neurčitých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Člen neurčitý</dc:title>
  <dc:creator>Klett Software</dc:creator>
  <cp:lastModifiedBy>Klett Software</cp:lastModifiedBy>
  <cp:revision>10</cp:revision>
  <dcterms:created xsi:type="dcterms:W3CDTF">2020-03-23T21:41:55Z</dcterms:created>
  <dcterms:modified xsi:type="dcterms:W3CDTF">2020-03-23T23:00:22Z</dcterms:modified>
</cp:coreProperties>
</file>