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7f65848a30_0_1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7f65848a30_0_1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7f65848a30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7f65848a30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7f65848a30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7f65848a30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7f65848a30_0_1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7f65848a30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7f65848a30_0_1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7f65848a30_0_1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7f65848a30_0_1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7f65848a30_0_1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7f65848a30_0_1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7f65848a30_0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7f65848a30_0_1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7f65848a30_0_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7f65848a30_0_1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7f65848a30_0_1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1260025" y="1822825"/>
            <a:ext cx="65634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LEKTION 26 - Grammatik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2"/>
          <p:cNvSpPr txBox="1"/>
          <p:nvPr>
            <p:ph type="title"/>
          </p:nvPr>
        </p:nvSpPr>
        <p:spPr>
          <a:xfrm>
            <a:off x="819150" y="654100"/>
            <a:ext cx="7505700" cy="81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Adverbialbestimmung - příslovečné určení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22"/>
          <p:cNvSpPr txBox="1"/>
          <p:nvPr>
            <p:ph idx="1" type="body"/>
          </p:nvPr>
        </p:nvSpPr>
        <p:spPr>
          <a:xfrm>
            <a:off x="545375" y="1321725"/>
            <a:ext cx="8152500" cy="331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666666"/>
                </a:solidFill>
              </a:rPr>
              <a:t>Ich muss …………………………………………………………………... fahren</a:t>
            </a:r>
            <a:endParaRPr sz="24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00FF00"/>
                </a:solidFill>
              </a:rPr>
              <a:t>	</a:t>
            </a:r>
            <a:endParaRPr sz="24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rgbClr val="0000FF"/>
                </a:solidFill>
              </a:rPr>
              <a:t>TE                  </a:t>
            </a:r>
            <a:r>
              <a:rPr lang="cs" sz="3000">
                <a:solidFill>
                  <a:srgbClr val="FF0000"/>
                </a:solidFill>
              </a:rPr>
              <a:t>KA			              </a:t>
            </a:r>
            <a:r>
              <a:rPr lang="cs" sz="3000">
                <a:solidFill>
                  <a:srgbClr val="00FF00"/>
                </a:solidFill>
              </a:rPr>
              <a:t>MO	            </a:t>
            </a:r>
            <a:r>
              <a:rPr lang="cs" sz="3000">
                <a:solidFill>
                  <a:srgbClr val="B7B7B7"/>
                </a:solidFill>
              </a:rPr>
              <a:t>LO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cs" sz="2400">
                <a:solidFill>
                  <a:srgbClr val="666666"/>
                </a:solidFill>
              </a:rPr>
              <a:t>morgen</a:t>
            </a:r>
            <a:r>
              <a:rPr lang="cs" sz="3000">
                <a:solidFill>
                  <a:srgbClr val="00FF00"/>
                </a:solidFill>
              </a:rPr>
              <a:t>	</a:t>
            </a:r>
            <a:r>
              <a:rPr lang="cs" sz="2400">
                <a:solidFill>
                  <a:srgbClr val="666666"/>
                </a:solidFill>
              </a:rPr>
              <a:t>aus beruflichen Gründen       kurz            nach Prag</a:t>
            </a:r>
            <a:endParaRPr sz="3000">
              <a:solidFill>
                <a:srgbClr val="00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4"/>
          <p:cNvSpPr txBox="1"/>
          <p:nvPr>
            <p:ph type="title"/>
          </p:nvPr>
        </p:nvSpPr>
        <p:spPr>
          <a:xfrm>
            <a:off x="819150" y="630000"/>
            <a:ext cx="7505700" cy="56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4"/>
          <p:cNvSpPr txBox="1"/>
          <p:nvPr>
            <p:ph idx="1" type="body"/>
          </p:nvPr>
        </p:nvSpPr>
        <p:spPr>
          <a:xfrm>
            <a:off x="819150" y="1307025"/>
            <a:ext cx="7505700" cy="313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35" name="Google Shape;13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3075" y="385625"/>
            <a:ext cx="7994951" cy="4320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5"/>
          <p:cNvSpPr txBox="1"/>
          <p:nvPr>
            <p:ph type="title"/>
          </p:nvPr>
        </p:nvSpPr>
        <p:spPr>
          <a:xfrm>
            <a:off x="819150" y="592400"/>
            <a:ext cx="7505700" cy="79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chemeClr val="accent5"/>
                </a:solidFill>
              </a:rPr>
              <a:t>Einer</a:t>
            </a:r>
            <a:r>
              <a:rPr lang="cs"/>
              <a:t> / </a:t>
            </a:r>
            <a:r>
              <a:rPr lang="cs">
                <a:solidFill>
                  <a:srgbClr val="FF0000"/>
                </a:solidFill>
              </a:rPr>
              <a:t>eine </a:t>
            </a:r>
            <a:r>
              <a:rPr lang="cs"/>
              <a:t>/ </a:t>
            </a:r>
            <a:r>
              <a:rPr lang="cs">
                <a:solidFill>
                  <a:srgbClr val="6AA84F"/>
                </a:solidFill>
              </a:rPr>
              <a:t>ein(e)s</a:t>
            </a:r>
            <a:r>
              <a:rPr lang="cs"/>
              <a:t> + 2. Pl. = jeden z ...</a:t>
            </a:r>
            <a:endParaRPr/>
          </a:p>
        </p:txBody>
      </p:sp>
      <p:sp>
        <p:nvSpPr>
          <p:cNvPr id="141" name="Google Shape;141;p15"/>
          <p:cNvSpPr txBox="1"/>
          <p:nvPr>
            <p:ph idx="1" type="body"/>
          </p:nvPr>
        </p:nvSpPr>
        <p:spPr>
          <a:xfrm>
            <a:off x="819150" y="1448075"/>
            <a:ext cx="7505700" cy="299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cs" sz="2400"/>
              <a:t>Ich suche mein/e/en … Könntest du bitte helfen? - Schau, ...</a:t>
            </a:r>
            <a:endParaRPr i="1"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/>
              <a:t>Hier ist</a:t>
            </a:r>
            <a:r>
              <a:rPr lang="cs" sz="2400"/>
              <a:t> </a:t>
            </a:r>
            <a:r>
              <a:rPr lang="cs" sz="30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e</a:t>
            </a:r>
            <a:r>
              <a:rPr lang="cs" sz="30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iner. (       ein Schlüssel)</a:t>
            </a:r>
            <a:endParaRPr sz="30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/>
              <a:t>Hier ist</a:t>
            </a:r>
            <a:r>
              <a:rPr lang="cs" sz="2400"/>
              <a:t> </a:t>
            </a:r>
            <a:r>
              <a:rPr lang="cs" sz="3000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eine. (      eine Trinkflasche)</a:t>
            </a:r>
            <a:endParaRPr sz="3000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/>
              <a:t>Hier ist </a:t>
            </a:r>
            <a:r>
              <a:rPr lang="cs" sz="30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ein(e)s. (      ein Lehrbuch)</a:t>
            </a:r>
            <a:endParaRPr sz="3000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30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42" name="Google Shape;142;p15"/>
          <p:cNvSpPr/>
          <p:nvPr/>
        </p:nvSpPr>
        <p:spPr>
          <a:xfrm>
            <a:off x="3328700" y="2294325"/>
            <a:ext cx="348000" cy="235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5"/>
          <p:cNvSpPr/>
          <p:nvPr/>
        </p:nvSpPr>
        <p:spPr>
          <a:xfrm>
            <a:off x="3133200" y="3020325"/>
            <a:ext cx="348000" cy="235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5"/>
          <p:cNvSpPr/>
          <p:nvPr/>
        </p:nvSpPr>
        <p:spPr>
          <a:xfrm>
            <a:off x="3586500" y="3774575"/>
            <a:ext cx="348000" cy="235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6"/>
          <p:cNvSpPr txBox="1"/>
          <p:nvPr>
            <p:ph type="title"/>
          </p:nvPr>
        </p:nvSpPr>
        <p:spPr>
          <a:xfrm>
            <a:off x="819150" y="705225"/>
            <a:ext cx="7505700" cy="69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chemeClr val="accent5"/>
                </a:solidFill>
              </a:rPr>
              <a:t>Einer</a:t>
            </a:r>
            <a:r>
              <a:rPr lang="cs"/>
              <a:t> / </a:t>
            </a:r>
            <a:r>
              <a:rPr lang="cs">
                <a:solidFill>
                  <a:srgbClr val="FF0000"/>
                </a:solidFill>
              </a:rPr>
              <a:t>eine </a:t>
            </a:r>
            <a:r>
              <a:rPr lang="cs"/>
              <a:t>/ </a:t>
            </a:r>
            <a:r>
              <a:rPr lang="cs">
                <a:solidFill>
                  <a:srgbClr val="6AA84F"/>
                </a:solidFill>
              </a:rPr>
              <a:t>ein(e)s</a:t>
            </a:r>
            <a:r>
              <a:rPr lang="cs"/>
              <a:t> + 2. Pl. = jeden z ...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6"/>
          <p:cNvSpPr txBox="1"/>
          <p:nvPr>
            <p:ph idx="1" type="body"/>
          </p:nvPr>
        </p:nvSpPr>
        <p:spPr>
          <a:xfrm>
            <a:off x="385525" y="1453375"/>
            <a:ext cx="8293500" cy="298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lt1"/>
                </a:solidFill>
              </a:rPr>
              <a:t>NOMINATIV PLURAL                          GENITIV PLURAL</a:t>
            </a:r>
            <a:endParaRPr sz="2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die bekanntesten Schriftsteller       der bekanntesten </a:t>
            </a:r>
            <a:r>
              <a:rPr lang="cs" sz="2400"/>
              <a:t>Schriftsteller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die schönsten Städte				  der schönsten Städte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die schönsten Models				  der schönsten Models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7"/>
          <p:cNvSpPr txBox="1"/>
          <p:nvPr>
            <p:ph type="title"/>
          </p:nvPr>
        </p:nvSpPr>
        <p:spPr>
          <a:xfrm>
            <a:off x="819150" y="705225"/>
            <a:ext cx="7505700" cy="69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chemeClr val="accent5"/>
                </a:solidFill>
              </a:rPr>
              <a:t>Einer</a:t>
            </a:r>
            <a:r>
              <a:rPr lang="cs"/>
              <a:t> / </a:t>
            </a:r>
            <a:r>
              <a:rPr lang="cs">
                <a:solidFill>
                  <a:srgbClr val="FF0000"/>
                </a:solidFill>
              </a:rPr>
              <a:t>eine </a:t>
            </a:r>
            <a:r>
              <a:rPr lang="cs"/>
              <a:t>/ </a:t>
            </a:r>
            <a:r>
              <a:rPr lang="cs">
                <a:solidFill>
                  <a:srgbClr val="6AA84F"/>
                </a:solidFill>
              </a:rPr>
              <a:t>ein(e)s</a:t>
            </a:r>
            <a:r>
              <a:rPr lang="cs"/>
              <a:t> + 2. Pl. = jeden z ...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7"/>
          <p:cNvSpPr txBox="1"/>
          <p:nvPr>
            <p:ph idx="1" type="body"/>
          </p:nvPr>
        </p:nvSpPr>
        <p:spPr>
          <a:xfrm>
            <a:off x="385525" y="1453375"/>
            <a:ext cx="8293500" cy="298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lt1"/>
                </a:solidFill>
              </a:rPr>
              <a:t>ZÁSTUPNÉ ZÁJMENO</a:t>
            </a:r>
            <a:r>
              <a:rPr lang="cs" sz="2400">
                <a:solidFill>
                  <a:schemeClr val="lt1"/>
                </a:solidFill>
              </a:rPr>
              <a:t>                          GENITIV PLURAL</a:t>
            </a:r>
            <a:endParaRPr sz="2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einer</a:t>
            </a:r>
            <a:r>
              <a:rPr lang="cs" sz="2400"/>
              <a:t>       							der bekanntesten Schriftsteller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eine</a:t>
            </a:r>
            <a:r>
              <a:rPr lang="cs" sz="2400"/>
              <a:t>	 			  				der schönsten Städte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ein(e)s		      </a:t>
            </a:r>
            <a:r>
              <a:rPr lang="cs" sz="2400"/>
              <a:t>				der schönsten Models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8"/>
          <p:cNvSpPr txBox="1"/>
          <p:nvPr>
            <p:ph type="title"/>
          </p:nvPr>
        </p:nvSpPr>
        <p:spPr>
          <a:xfrm>
            <a:off x="329100" y="507775"/>
            <a:ext cx="2802000" cy="408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WORTFOLGE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(SLOVOSLED)</a:t>
            </a:r>
            <a:endParaRPr/>
          </a:p>
        </p:txBody>
      </p:sp>
      <p:sp>
        <p:nvSpPr>
          <p:cNvPr id="162" name="Google Shape;162;p18"/>
          <p:cNvSpPr txBox="1"/>
          <p:nvPr>
            <p:ph idx="1" type="body"/>
          </p:nvPr>
        </p:nvSpPr>
        <p:spPr>
          <a:xfrm>
            <a:off x="3338100" y="630000"/>
            <a:ext cx="4986600" cy="380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63" name="Google Shape;16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96150" y="181975"/>
            <a:ext cx="6072125" cy="4801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9"/>
          <p:cNvSpPr txBox="1"/>
          <p:nvPr>
            <p:ph type="title"/>
          </p:nvPr>
        </p:nvSpPr>
        <p:spPr>
          <a:xfrm>
            <a:off x="819150" y="695825"/>
            <a:ext cx="7505700" cy="86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Adverbialbestimmung - příslovečné určení</a:t>
            </a:r>
            <a:endParaRPr/>
          </a:p>
        </p:txBody>
      </p:sp>
      <p:sp>
        <p:nvSpPr>
          <p:cNvPr id="169" name="Google Shape;169;p19"/>
          <p:cNvSpPr txBox="1"/>
          <p:nvPr>
            <p:ph idx="1" type="body"/>
          </p:nvPr>
        </p:nvSpPr>
        <p:spPr>
          <a:xfrm>
            <a:off x="819150" y="1363450"/>
            <a:ext cx="7505700" cy="307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/>
              <a:t>dieses Jahr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in Berlin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schnell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trotz vieler Probleme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aus beruflichen Gründen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0"/>
          <p:cNvSpPr txBox="1"/>
          <p:nvPr>
            <p:ph type="title"/>
          </p:nvPr>
        </p:nvSpPr>
        <p:spPr>
          <a:xfrm>
            <a:off x="819150" y="475450"/>
            <a:ext cx="7505700" cy="7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Adverbialbestimmung - příslovečné určení</a:t>
            </a:r>
            <a:endParaRPr/>
          </a:p>
        </p:txBody>
      </p:sp>
      <p:sp>
        <p:nvSpPr>
          <p:cNvPr id="175" name="Google Shape;175;p20"/>
          <p:cNvSpPr txBox="1"/>
          <p:nvPr>
            <p:ph idx="1" type="body"/>
          </p:nvPr>
        </p:nvSpPr>
        <p:spPr>
          <a:xfrm>
            <a:off x="819150" y="1199350"/>
            <a:ext cx="7505700" cy="355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/>
              <a:t>dieses Jahr				      PU času			</a:t>
            </a:r>
            <a:r>
              <a:rPr lang="cs" sz="2400">
                <a:solidFill>
                  <a:srgbClr val="4A86E8"/>
                </a:solidFill>
              </a:rPr>
              <a:t>te</a:t>
            </a:r>
            <a:r>
              <a:rPr lang="cs" sz="2400"/>
              <a:t>mporal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in Berlin					PU místa			</a:t>
            </a:r>
            <a:r>
              <a:rPr lang="cs" sz="2400">
                <a:solidFill>
                  <a:srgbClr val="00FF00"/>
                </a:solidFill>
              </a:rPr>
              <a:t>lo</a:t>
            </a:r>
            <a:r>
              <a:rPr lang="cs" sz="2400"/>
              <a:t>kal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schnell						PU způsobu		</a:t>
            </a:r>
            <a:r>
              <a:rPr lang="cs" sz="2400">
                <a:solidFill>
                  <a:srgbClr val="B7B7B7"/>
                </a:solidFill>
              </a:rPr>
              <a:t>mo</a:t>
            </a:r>
            <a:r>
              <a:rPr lang="cs" sz="2400"/>
              <a:t>dal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trotz vieler Probleme		PU přípustky		</a:t>
            </a:r>
            <a:r>
              <a:rPr lang="cs" sz="2400">
                <a:solidFill>
                  <a:srgbClr val="FF0000"/>
                </a:solidFill>
              </a:rPr>
              <a:t>k</a:t>
            </a:r>
            <a:r>
              <a:rPr lang="cs" sz="2400"/>
              <a:t>onzessiv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aus beruflichen Gründen	PU příčiny			</a:t>
            </a:r>
            <a:r>
              <a:rPr lang="cs" sz="2400">
                <a:solidFill>
                  <a:srgbClr val="FF0000"/>
                </a:solidFill>
              </a:rPr>
              <a:t>ka</a:t>
            </a:r>
            <a:r>
              <a:rPr lang="cs" sz="2400"/>
              <a:t>usal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bei gutem Wetter			PU podmínky		</a:t>
            </a:r>
            <a:r>
              <a:rPr lang="cs" sz="2400">
                <a:solidFill>
                  <a:srgbClr val="FF0000"/>
                </a:solidFill>
              </a:rPr>
              <a:t>k</a:t>
            </a:r>
            <a:r>
              <a:rPr lang="cs" sz="2400"/>
              <a:t>onditional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1"/>
          <p:cNvSpPr txBox="1"/>
          <p:nvPr>
            <p:ph type="title"/>
          </p:nvPr>
        </p:nvSpPr>
        <p:spPr>
          <a:xfrm>
            <a:off x="819150" y="654100"/>
            <a:ext cx="7505700" cy="81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Adverbialbestimmung - příslovečné určení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21"/>
          <p:cNvSpPr txBox="1"/>
          <p:nvPr>
            <p:ph idx="1" type="body"/>
          </p:nvPr>
        </p:nvSpPr>
        <p:spPr>
          <a:xfrm>
            <a:off x="545375" y="1321725"/>
            <a:ext cx="8152500" cy="331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666666"/>
                </a:solidFill>
              </a:rPr>
              <a:t>Ich muss …………………………………………………………………...</a:t>
            </a:r>
            <a:r>
              <a:rPr lang="cs" sz="2400">
                <a:solidFill>
                  <a:srgbClr val="666666"/>
                </a:solidFill>
              </a:rPr>
              <a:t> fahren</a:t>
            </a:r>
            <a:endParaRPr sz="24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666666"/>
                </a:solidFill>
              </a:rPr>
              <a:t> nach Prag - aus beruflichen Gründen - kurz - morgen</a:t>
            </a:r>
            <a:r>
              <a:rPr lang="cs" sz="2400">
                <a:solidFill>
                  <a:srgbClr val="00FF00"/>
                </a:solidFill>
              </a:rPr>
              <a:t>	</a:t>
            </a:r>
            <a:endParaRPr sz="24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rgbClr val="0000FF"/>
                </a:solidFill>
              </a:rPr>
              <a:t>TE                  </a:t>
            </a:r>
            <a:r>
              <a:rPr lang="cs" sz="3000">
                <a:solidFill>
                  <a:srgbClr val="FF0000"/>
                </a:solidFill>
              </a:rPr>
              <a:t>KA			          </a:t>
            </a:r>
            <a:r>
              <a:rPr lang="cs" sz="3000">
                <a:solidFill>
                  <a:srgbClr val="00FF00"/>
                </a:solidFill>
              </a:rPr>
              <a:t>MO	            </a:t>
            </a:r>
            <a:r>
              <a:rPr lang="cs" sz="3000">
                <a:solidFill>
                  <a:srgbClr val="B7B7B7"/>
                </a:solidFill>
              </a:rPr>
              <a:t>LO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cs" sz="3000">
                <a:solidFill>
                  <a:srgbClr val="00FF00"/>
                </a:solidFill>
              </a:rPr>
              <a:t>	</a:t>
            </a:r>
            <a:endParaRPr sz="3000">
              <a:solidFill>
                <a:srgbClr val="00FF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