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8589e75f9d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8589e75f9d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871248aa8c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871248aa8c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71248aa8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71248aa8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8589e75f9d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8589e75f9d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8589e75f9d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8589e75f9d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8589e75f9d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8589e75f9d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8589e75f9d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8589e75f9d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8589e75f9d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8589e75f9d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8589e75f9d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8589e75f9d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8589e75f9d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8589e75f9d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Verben mit Präpositionen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idx="1" type="body"/>
          </p:nvPr>
        </p:nvSpPr>
        <p:spPr>
          <a:xfrm>
            <a:off x="401825" y="286900"/>
            <a:ext cx="7434000" cy="468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9900FF"/>
                </a:solidFill>
              </a:rPr>
              <a:t>Mit wem</a:t>
            </a:r>
            <a:r>
              <a:rPr lang="cs" sz="2400"/>
              <a:t> hast du gestern gesprochen/gechattet/ …?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980000"/>
                </a:solidFill>
              </a:rPr>
              <a:t>Auf wen</a:t>
            </a:r>
            <a:r>
              <a:rPr lang="cs" sz="2400"/>
              <a:t> wartest du?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980000"/>
                </a:solidFill>
              </a:rPr>
              <a:t>Auf wen</a:t>
            </a:r>
            <a:r>
              <a:rPr lang="cs" sz="2400"/>
              <a:t> freust du dich? (Na koho se těšíš?)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accent4"/>
                </a:solidFill>
              </a:rPr>
              <a:t>An wen</a:t>
            </a:r>
            <a:r>
              <a:rPr lang="cs" sz="2400"/>
              <a:t> soll ich mich wenden? (Na koho se mám obrátit?)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accent4"/>
                </a:solidFill>
              </a:rPr>
              <a:t>An wen</a:t>
            </a:r>
            <a:r>
              <a:rPr lang="cs" sz="2400"/>
              <a:t> denkst du?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Über wen</a:t>
            </a:r>
            <a:r>
              <a:rPr lang="cs" sz="2400"/>
              <a:t> denkst du nach?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Über wen</a:t>
            </a:r>
            <a:r>
              <a:rPr lang="cs" sz="2400"/>
              <a:t> hast du mit deinen Eltern gesprochen?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Über wen</a:t>
            </a:r>
            <a:r>
              <a:rPr lang="cs" sz="2400"/>
              <a:t> diskutierst du mit deinen Freunden?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Über wen</a:t>
            </a:r>
            <a:r>
              <a:rPr lang="cs" sz="2400"/>
              <a:t> ärgerst du dich?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400"/>
              <a:t>über + Akkusativ (platí vždy u slovesných vazeb)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2"/>
          <p:cNvSpPr txBox="1"/>
          <p:nvPr/>
        </p:nvSpPr>
        <p:spPr>
          <a:xfrm>
            <a:off x="6429375" y="763500"/>
            <a:ext cx="1848300" cy="723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40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OSOBY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4300" y="223725"/>
            <a:ext cx="7322974" cy="471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683125"/>
            <a:ext cx="7505700" cy="6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Verben + Präpositionen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285825"/>
            <a:ext cx="7505700" cy="31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cs" sz="2400"/>
              <a:t>část sloves k sobě vyžaduje předložku (talk + about; sprechen + </a:t>
            </a:r>
            <a:r>
              <a:rPr lang="cs" sz="2400" u="sng"/>
              <a:t>über</a:t>
            </a:r>
            <a:r>
              <a:rPr lang="cs" sz="2400"/>
              <a:t> + 4. p.;  mluvit + o + něčem)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cs" sz="2400"/>
              <a:t>někdy je předložka podobná jako v češtině, někdy ne (mluvit s kým = sprechen + mit + j-m </a:t>
            </a:r>
            <a:r>
              <a:rPr b="1" lang="cs" sz="2400"/>
              <a:t>x</a:t>
            </a:r>
            <a:r>
              <a:rPr lang="cs" sz="2400"/>
              <a:t> ptát se na něco = fragen + n</a:t>
            </a:r>
            <a:r>
              <a:rPr lang="cs" sz="2400" u="sng"/>
              <a:t>ach</a:t>
            </a:r>
            <a:r>
              <a:rPr lang="cs" sz="2400"/>
              <a:t> + etw.)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cs" sz="2400"/>
              <a:t>někdy může předložka rozlišit i význam: sich freuen </a:t>
            </a:r>
            <a:r>
              <a:rPr lang="cs" sz="2400" u="sng"/>
              <a:t>auf</a:t>
            </a:r>
            <a:r>
              <a:rPr lang="cs" sz="2400"/>
              <a:t> + 4. p. (těšit se na) x sich freuen </a:t>
            </a:r>
            <a:r>
              <a:rPr lang="cs" sz="2400" u="sng"/>
              <a:t>über</a:t>
            </a:r>
            <a:r>
              <a:rPr lang="cs" sz="2400"/>
              <a:t> + 4. p. (mít radost z něčeho, těšit se z něčeho (AJ: look for x look after)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458550" y="1004600"/>
            <a:ext cx="3952500" cy="369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100">
                <a:solidFill>
                  <a:srgbClr val="999999"/>
                </a:solidFill>
              </a:rPr>
              <a:t>(</a:t>
            </a:r>
            <a:r>
              <a:rPr b="1" i="1" lang="cs" sz="2100">
                <a:solidFill>
                  <a:srgbClr val="999999"/>
                </a:solidFill>
              </a:rPr>
              <a:t>O co </a:t>
            </a:r>
            <a:r>
              <a:rPr i="1" lang="cs" sz="2100">
                <a:solidFill>
                  <a:srgbClr val="999999"/>
                </a:solidFill>
              </a:rPr>
              <a:t>se zajímáš?)</a:t>
            </a:r>
            <a:endParaRPr i="1" sz="21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1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1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100">
                <a:solidFill>
                  <a:srgbClr val="999999"/>
                </a:solidFill>
              </a:rPr>
              <a:t>Nepoužíváme tvar “Für was”, ale zájmenné příslovce (spřežku) </a:t>
            </a:r>
            <a:r>
              <a:rPr i="1" lang="cs" sz="2100">
                <a:solidFill>
                  <a:schemeClr val="accent3"/>
                </a:solidFill>
              </a:rPr>
              <a:t>wofür.</a:t>
            </a:r>
            <a:endParaRPr i="1" sz="2100">
              <a:solidFill>
                <a:schemeClr val="accent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1800">
                <a:solidFill>
                  <a:srgbClr val="999999"/>
                </a:solidFill>
              </a:rPr>
              <a:t>U předložek začínajících samohláskou (an, auf, über, um) se vkládá </a:t>
            </a:r>
            <a:r>
              <a:rPr i="1" lang="cs" sz="1800">
                <a:solidFill>
                  <a:srgbClr val="FF00FF"/>
                </a:solidFill>
              </a:rPr>
              <a:t>-r-:</a:t>
            </a:r>
            <a:r>
              <a:rPr i="1" lang="cs" sz="1800">
                <a:solidFill>
                  <a:srgbClr val="999999"/>
                </a:solidFill>
              </a:rPr>
              <a:t> Worüber …? Worauf …? Woran…? Worum…?</a:t>
            </a:r>
            <a:endParaRPr i="1" sz="1800">
              <a:solidFill>
                <a:srgbClr val="999999"/>
              </a:solidFill>
            </a:endParaRPr>
          </a:p>
        </p:txBody>
      </p:sp>
      <p:pic>
        <p:nvPicPr>
          <p:cNvPr id="141" name="Google Shape;141;p15"/>
          <p:cNvPicPr preferRelativeResize="0"/>
          <p:nvPr/>
        </p:nvPicPr>
        <p:blipFill rotWithShape="1">
          <a:blip r:embed="rId3">
            <a:alphaModFix/>
          </a:blip>
          <a:srcRect b="3147" l="0" r="0" t="0"/>
          <a:stretch/>
        </p:blipFill>
        <p:spPr>
          <a:xfrm>
            <a:off x="4982775" y="912525"/>
            <a:ext cx="3952500" cy="3881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2" name="Google Shape;142;p15"/>
          <p:cNvCxnSpPr/>
          <p:nvPr/>
        </p:nvCxnSpPr>
        <p:spPr>
          <a:xfrm>
            <a:off x="2812850" y="2250275"/>
            <a:ext cx="11652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3" name="Google Shape;143;p15"/>
          <p:cNvSpPr txBox="1"/>
          <p:nvPr/>
        </p:nvSpPr>
        <p:spPr>
          <a:xfrm>
            <a:off x="642950" y="401825"/>
            <a:ext cx="79563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Wofür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interessierst du dich?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"/>
          <p:cNvSpPr txBox="1"/>
          <p:nvPr>
            <p:ph idx="1" type="body"/>
          </p:nvPr>
        </p:nvSpPr>
        <p:spPr>
          <a:xfrm>
            <a:off x="406325" y="676225"/>
            <a:ext cx="8016000" cy="38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Ich interessiere mich </a:t>
            </a:r>
            <a:r>
              <a:rPr b="1" lang="cs" sz="3000"/>
              <a:t>für</a:t>
            </a:r>
            <a:r>
              <a:rPr lang="cs" sz="3000"/>
              <a:t> Sport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Literatur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								   Architektur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Fremdsprachen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Politik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moderne Medien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Natur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cs" sz="3000"/>
              <a:t>                                             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/>
          <p:nvPr>
            <p:ph type="title"/>
          </p:nvPr>
        </p:nvSpPr>
        <p:spPr>
          <a:xfrm>
            <a:off x="819150" y="845600"/>
            <a:ext cx="7505700" cy="376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(Interessierst du dich für) Politik?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Nein, dafür interessiere ich mich nicht.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Bildende Kunst?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Ja, ich interessiere mich dafür.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000">
                <a:solidFill>
                  <a:srgbClr val="999999"/>
                </a:solidFill>
              </a:rPr>
              <a:t>Neodpovíme “für das”, ale opět pomocí zájmenného příslovce </a:t>
            </a:r>
            <a:r>
              <a:rPr i="1" lang="cs" sz="2000">
                <a:solidFill>
                  <a:srgbClr val="FF00FF"/>
                </a:solidFill>
              </a:rPr>
              <a:t>dafür/darüber/davon/daran/darum</a:t>
            </a:r>
            <a:r>
              <a:rPr i="1" lang="cs" sz="2000">
                <a:solidFill>
                  <a:srgbClr val="999999"/>
                </a:solidFill>
              </a:rPr>
              <a:t> (podle předložky, která se váže k danému slovesu).</a:t>
            </a:r>
            <a:endParaRPr i="1" sz="2000">
              <a:solidFill>
                <a:srgbClr val="999999"/>
              </a:solidFill>
            </a:endParaRPr>
          </a:p>
        </p:txBody>
      </p:sp>
      <p:cxnSp>
        <p:nvCxnSpPr>
          <p:cNvPr id="154" name="Google Shape;154;p17"/>
          <p:cNvCxnSpPr/>
          <p:nvPr/>
        </p:nvCxnSpPr>
        <p:spPr>
          <a:xfrm flipH="1" rot="10800000">
            <a:off x="2411025" y="3817425"/>
            <a:ext cx="924300" cy="402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 txBox="1"/>
          <p:nvPr>
            <p:ph type="title"/>
          </p:nvPr>
        </p:nvSpPr>
        <p:spPr>
          <a:xfrm>
            <a:off x="512300" y="845600"/>
            <a:ext cx="40596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Für wen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interessierst du dich?</a:t>
            </a:r>
            <a:endParaRPr/>
          </a:p>
        </p:txBody>
      </p:sp>
      <p:pic>
        <p:nvPicPr>
          <p:cNvPr id="160" name="Google Shape;16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4500" y="182050"/>
            <a:ext cx="4059600" cy="47793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/>
          <p:nvPr>
            <p:ph idx="1" type="body"/>
          </p:nvPr>
        </p:nvSpPr>
        <p:spPr>
          <a:xfrm>
            <a:off x="819150" y="802200"/>
            <a:ext cx="7505700" cy="38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I</a:t>
            </a:r>
            <a:r>
              <a:rPr lang="cs" sz="3000"/>
              <a:t>ch interessiere mich </a:t>
            </a:r>
            <a:r>
              <a:rPr b="1" lang="cs" sz="3000"/>
              <a:t>für</a:t>
            </a:r>
            <a:r>
              <a:rPr lang="cs" sz="3000"/>
              <a:t> Václav Havel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Ester Ledecká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								   Pavel Helán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Haruki Murakami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                                             ...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</a:t>
            </a:r>
            <a:endParaRPr/>
          </a:p>
        </p:txBody>
      </p:sp>
      <p:sp>
        <p:nvSpPr>
          <p:cNvPr id="171" name="Google Shape;171;p20"/>
          <p:cNvSpPr txBox="1"/>
          <p:nvPr>
            <p:ph idx="1" type="body"/>
          </p:nvPr>
        </p:nvSpPr>
        <p:spPr>
          <a:xfrm>
            <a:off x="642950" y="401825"/>
            <a:ext cx="7681800" cy="446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</a:t>
            </a:r>
            <a:r>
              <a:rPr lang="cs" sz="2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Interessierst du dich für Václav Havel?  </a:t>
            </a:r>
            <a:endParaRPr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Ja, ich interessiere mich für ihn.</a:t>
            </a:r>
            <a:endParaRPr i="1"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Interessierst du dich für Hynek Čermák?</a:t>
            </a:r>
            <a:endParaRPr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Nein, ich interessiere mich nicht für ihn.</a:t>
            </a:r>
            <a:endParaRPr i="1"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Nein, für ihn interessiere ich mich nicht.</a:t>
            </a:r>
            <a:endParaRPr i="1"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0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U osob je výstavba věty stejná jako v češtině: </a:t>
            </a:r>
            <a:endParaRPr i="1" sz="20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0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O koho.../ Na koho…? - Für wen...? / Um wen….? / Auf wen…?</a:t>
            </a:r>
            <a:endParaRPr i="1" sz="20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0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...o něj. / ...na ni. - … für ihn. / … um ihn. / … auf sie.</a:t>
            </a:r>
            <a:endParaRPr i="1" sz="20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"/>
          <p:cNvSpPr txBox="1"/>
          <p:nvPr>
            <p:ph idx="1" type="body"/>
          </p:nvPr>
        </p:nvSpPr>
        <p:spPr>
          <a:xfrm>
            <a:off x="819150" y="286900"/>
            <a:ext cx="7505700" cy="46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9900FF"/>
                </a:solidFill>
              </a:rPr>
              <a:t>Womit </a:t>
            </a:r>
            <a:r>
              <a:rPr lang="cs" sz="2400"/>
              <a:t>möchtest du beginnen?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FFFF"/>
                </a:solidFill>
              </a:rPr>
              <a:t>Worum</a:t>
            </a:r>
            <a:r>
              <a:rPr lang="cs" sz="2400"/>
              <a:t> bittest du deine Eltern?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3C78D8"/>
                </a:solidFill>
              </a:rPr>
              <a:t>Wonach </a:t>
            </a:r>
            <a:r>
              <a:rPr lang="cs" sz="2400"/>
              <a:t>fragst du deine Lehrer?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980000"/>
                </a:solidFill>
              </a:rPr>
              <a:t>Worauf</a:t>
            </a:r>
            <a:r>
              <a:rPr lang="cs" sz="2400"/>
              <a:t> wartest du?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980000"/>
                </a:solidFill>
              </a:rPr>
              <a:t>Worau</a:t>
            </a:r>
            <a:r>
              <a:rPr lang="cs" sz="2400">
                <a:solidFill>
                  <a:srgbClr val="980000"/>
                </a:solidFill>
              </a:rPr>
              <a:t>f</a:t>
            </a:r>
            <a:r>
              <a:rPr lang="cs" sz="2400"/>
              <a:t> freust du dich? (Na co se těšíš?)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accent4"/>
                </a:solidFill>
              </a:rPr>
              <a:t>Woran</a:t>
            </a:r>
            <a:r>
              <a:rPr lang="cs" sz="2400"/>
              <a:t> arbeitest du heute?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accent4"/>
                </a:solidFill>
              </a:rPr>
              <a:t>Woran</a:t>
            </a:r>
            <a:r>
              <a:rPr lang="cs" sz="2400"/>
              <a:t> denkst du? </a:t>
            </a:r>
            <a:r>
              <a:rPr lang="cs" sz="2400">
                <a:solidFill>
                  <a:schemeClr val="accent4"/>
                </a:solidFill>
              </a:rPr>
              <a:t>Woran</a:t>
            </a:r>
            <a:r>
              <a:rPr lang="cs" sz="2400">
                <a:solidFill>
                  <a:srgbClr val="000000"/>
                </a:solidFill>
              </a:rPr>
              <a:t> kannst du dich nicht erinnern?</a:t>
            </a:r>
            <a:endParaRPr sz="2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Worüber</a:t>
            </a:r>
            <a:r>
              <a:rPr lang="cs" sz="2400"/>
              <a:t> denkst du nach?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Worüber</a:t>
            </a:r>
            <a:r>
              <a:rPr lang="cs" sz="2400"/>
              <a:t> hast du mit deinen Eltern gesprochen?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Worüber </a:t>
            </a:r>
            <a:r>
              <a:rPr lang="cs" sz="2400"/>
              <a:t>diskutierst du mit deinen Freunden?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9CB9C"/>
                </a:solidFill>
              </a:rPr>
              <a:t>Worüber</a:t>
            </a:r>
            <a:r>
              <a:rPr lang="cs" sz="2400"/>
              <a:t> ärgerst du dich?</a:t>
            </a:r>
            <a:endParaRPr sz="2400"/>
          </a:p>
        </p:txBody>
      </p:sp>
      <p:sp>
        <p:nvSpPr>
          <p:cNvPr id="177" name="Google Shape;177;p21"/>
          <p:cNvSpPr txBox="1"/>
          <p:nvPr/>
        </p:nvSpPr>
        <p:spPr>
          <a:xfrm>
            <a:off x="5545325" y="562575"/>
            <a:ext cx="2652000" cy="723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40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NEOSOBY</a:t>
            </a:r>
            <a:endParaRPr sz="40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