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52d8a05804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52d8a05804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52d8a0580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52d8a0580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52d8a05804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52d8a05804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52d8a05804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52d8a05804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52d8a05804_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52d8a05804_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f65848a30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f65848a30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7f76de7d1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7f76de7d1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f76de7d1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7f76de7d1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7f65848b16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7f65848b16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726974b2a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726974b2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f65848a30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7f65848a30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52d8a0580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52d8a0580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52d8a05804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52d8a05804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1260025" y="1822825"/>
            <a:ext cx="65634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LEKTION 22 - Grammatik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"/>
          <p:cNvSpPr txBox="1"/>
          <p:nvPr>
            <p:ph type="title"/>
          </p:nvPr>
        </p:nvSpPr>
        <p:spPr>
          <a:xfrm>
            <a:off x="564950" y="845600"/>
            <a:ext cx="7841700" cy="72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Zástupné zájmeno Pl. - </a:t>
            </a:r>
            <a:r>
              <a:rPr lang="cs" sz="2400"/>
              <a:t>kladná a záporná odpověď</a:t>
            </a:r>
            <a:endParaRPr sz="2400"/>
          </a:p>
        </p:txBody>
      </p:sp>
      <p:sp>
        <p:nvSpPr>
          <p:cNvPr id="189" name="Google Shape;189;p22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cs" sz="2400"/>
              <a:t>Hast du </a:t>
            </a:r>
            <a:r>
              <a:rPr lang="cs" sz="2400">
                <a:solidFill>
                  <a:srgbClr val="E69138"/>
                </a:solidFill>
              </a:rPr>
              <a:t>meine Materialien</a:t>
            </a:r>
            <a:r>
              <a:rPr lang="cs" sz="2400"/>
              <a:t> gesehen?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        Schau, hier sind </a:t>
            </a:r>
            <a:r>
              <a:rPr lang="cs" sz="2400" u="sng">
                <a:solidFill>
                  <a:srgbClr val="E69138"/>
                </a:solidFill>
              </a:rPr>
              <a:t>welch</a:t>
            </a:r>
            <a:r>
              <a:rPr lang="cs" sz="2400" u="sng">
                <a:solidFill>
                  <a:srgbClr val="E69138"/>
                </a:solidFill>
              </a:rPr>
              <a:t>e</a:t>
            </a:r>
            <a:r>
              <a:rPr lang="cs" sz="2400">
                <a:solidFill>
                  <a:srgbClr val="E69138"/>
                </a:solidFill>
              </a:rPr>
              <a:t>.</a:t>
            </a:r>
            <a:endParaRPr sz="2400">
              <a:solidFill>
                <a:srgbClr val="E69138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E69138"/>
                </a:solidFill>
              </a:rPr>
              <a:t>                           x</a:t>
            </a:r>
            <a:endParaRPr sz="2400">
              <a:solidFill>
                <a:srgbClr val="E69138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E69138"/>
                </a:solidFill>
              </a:rPr>
              <a:t>        </a:t>
            </a:r>
            <a:r>
              <a:rPr lang="cs" sz="2400"/>
              <a:t>Tut mir leid, ich habe</a:t>
            </a:r>
            <a:r>
              <a:rPr lang="cs" sz="2400">
                <a:solidFill>
                  <a:srgbClr val="E69138"/>
                </a:solidFill>
              </a:rPr>
              <a:t> keine </a:t>
            </a:r>
            <a:r>
              <a:rPr lang="cs" sz="2400"/>
              <a:t>gesehen.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90" name="Google Shape;190;p22"/>
          <p:cNvSpPr/>
          <p:nvPr/>
        </p:nvSpPr>
        <p:spPr>
          <a:xfrm>
            <a:off x="1020275" y="2845425"/>
            <a:ext cx="162900" cy="1404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2"/>
          <p:cNvSpPr/>
          <p:nvPr/>
        </p:nvSpPr>
        <p:spPr>
          <a:xfrm>
            <a:off x="1054000" y="4014650"/>
            <a:ext cx="129300" cy="140400"/>
          </a:xfrm>
          <a:prstGeom prst="flowChartConnector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3"/>
          <p:cNvSpPr txBox="1"/>
          <p:nvPr>
            <p:ph type="title"/>
          </p:nvPr>
        </p:nvSpPr>
        <p:spPr>
          <a:xfrm>
            <a:off x="514350" y="643650"/>
            <a:ext cx="8044200" cy="9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Zástupné zájmeno u nepočitatelných jmen</a:t>
            </a:r>
            <a:endParaRPr/>
          </a:p>
        </p:txBody>
      </p:sp>
      <p:sp>
        <p:nvSpPr>
          <p:cNvPr id="197" name="Google Shape;197;p23"/>
          <p:cNvSpPr txBox="1"/>
          <p:nvPr>
            <p:ph idx="1" type="body"/>
          </p:nvPr>
        </p:nvSpPr>
        <p:spPr>
          <a:xfrm>
            <a:off x="571825" y="1503700"/>
            <a:ext cx="7761900" cy="23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							</a:t>
            </a:r>
            <a:r>
              <a:rPr lang="cs" sz="2400">
                <a:solidFill>
                  <a:schemeClr val="lt1"/>
                </a:solidFill>
              </a:rPr>
              <a:t>NOMINATIV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Haben wir noch Kaffee? - Schau, hier ist noch </a:t>
            </a:r>
            <a:r>
              <a:rPr lang="cs" sz="2400">
                <a:solidFill>
                  <a:srgbClr val="0000FF"/>
                </a:solidFill>
              </a:rPr>
              <a:t>welcher </a:t>
            </a:r>
            <a:r>
              <a:rPr lang="cs" sz="24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  ⃠  </a:t>
            </a:r>
            <a:r>
              <a:rPr lang="cs" sz="2400"/>
              <a:t>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Haben wir noch Mehl? - Ja, hier ist noch </a:t>
            </a:r>
            <a:r>
              <a:rPr lang="cs" sz="2400">
                <a:solidFill>
                  <a:srgbClr val="6AA84F"/>
                </a:solidFill>
              </a:rPr>
              <a:t>welches</a:t>
            </a:r>
            <a:r>
              <a:rPr lang="cs" sz="2400">
                <a:solidFill>
                  <a:srgbClr val="00FF00"/>
                </a:solidFill>
              </a:rPr>
              <a:t>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4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⃠  </a:t>
            </a:r>
            <a:r>
              <a:rPr lang="cs" sz="2400">
                <a:solidFill>
                  <a:srgbClr val="00FF00"/>
                </a:solidFill>
              </a:rPr>
              <a:t>.</a:t>
            </a:r>
            <a:endParaRPr sz="2400">
              <a:solidFill>
                <a:srgbClr val="00FF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/>
              <a:t>Haben wir noch Milch? - Ja, hier ist noch </a:t>
            </a:r>
            <a:r>
              <a:rPr lang="cs" sz="2400">
                <a:solidFill>
                  <a:srgbClr val="FF0000"/>
                </a:solidFill>
              </a:rPr>
              <a:t>welche </a:t>
            </a:r>
            <a:r>
              <a:rPr lang="cs" sz="24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  ⃠  </a:t>
            </a:r>
            <a:r>
              <a:rPr lang="cs" sz="2400">
                <a:solidFill>
                  <a:srgbClr val="FF0000"/>
                </a:solidFill>
              </a:rPr>
              <a:t>.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4"/>
          <p:cNvSpPr txBox="1"/>
          <p:nvPr>
            <p:ph type="title"/>
          </p:nvPr>
        </p:nvSpPr>
        <p:spPr>
          <a:xfrm>
            <a:off x="514350" y="643650"/>
            <a:ext cx="8044200" cy="91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  Zástupné zájmeno u nepočitatelných jmen</a:t>
            </a:r>
            <a:endParaRPr/>
          </a:p>
        </p:txBody>
      </p:sp>
      <p:sp>
        <p:nvSpPr>
          <p:cNvPr id="203" name="Google Shape;203;p24"/>
          <p:cNvSpPr txBox="1"/>
          <p:nvPr>
            <p:ph idx="1" type="body"/>
          </p:nvPr>
        </p:nvSpPr>
        <p:spPr>
          <a:xfrm>
            <a:off x="576175" y="1503700"/>
            <a:ext cx="7982400" cy="239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							</a:t>
            </a:r>
            <a:r>
              <a:rPr lang="cs" sz="2400">
                <a:solidFill>
                  <a:schemeClr val="lt1"/>
                </a:solidFill>
              </a:rPr>
              <a:t>AKKUSATIV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Haben wir noch Kaffee? - Wir haben leider </a:t>
            </a:r>
            <a:r>
              <a:rPr lang="cs" sz="2400">
                <a:solidFill>
                  <a:srgbClr val="0000FF"/>
                </a:solidFill>
              </a:rPr>
              <a:t>keinen</a:t>
            </a:r>
            <a:r>
              <a:rPr lang="cs" sz="2400">
                <a:solidFill>
                  <a:srgbClr val="0000FF"/>
                </a:solidFill>
              </a:rPr>
              <a:t> </a:t>
            </a:r>
            <a:r>
              <a:rPr lang="cs" sz="24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   ⃠   (mehr)</a:t>
            </a:r>
            <a:r>
              <a:rPr lang="cs" sz="2400"/>
              <a:t>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Haben wir noch Mehl? - Wir haben leider </a:t>
            </a:r>
            <a:r>
              <a:rPr lang="cs" sz="2400">
                <a:solidFill>
                  <a:srgbClr val="00FF00"/>
                </a:solidFill>
              </a:rPr>
              <a:t>kein(e)</a:t>
            </a:r>
            <a:r>
              <a:rPr lang="cs" sz="2400">
                <a:solidFill>
                  <a:srgbClr val="00FF00"/>
                </a:solidFill>
              </a:rPr>
              <a:t>s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24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 ⃠   (mehr)</a:t>
            </a:r>
            <a:r>
              <a:rPr lang="cs" sz="2400">
                <a:solidFill>
                  <a:srgbClr val="00FF00"/>
                </a:solidFill>
              </a:rPr>
              <a:t>.</a:t>
            </a:r>
            <a:endParaRPr sz="2400">
              <a:solidFill>
                <a:srgbClr val="00FF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/>
              <a:t>Haben wir noch Milch? - </a:t>
            </a:r>
            <a:r>
              <a:rPr lang="cs" sz="2400"/>
              <a:t>Wir haben leider</a:t>
            </a:r>
            <a:r>
              <a:rPr lang="cs" sz="2400"/>
              <a:t> </a:t>
            </a:r>
            <a:r>
              <a:rPr lang="cs" sz="2400">
                <a:solidFill>
                  <a:srgbClr val="FF0000"/>
                </a:solidFill>
              </a:rPr>
              <a:t>kein</a:t>
            </a:r>
            <a:r>
              <a:rPr lang="cs" sz="2400">
                <a:solidFill>
                  <a:srgbClr val="FF0000"/>
                </a:solidFill>
              </a:rPr>
              <a:t>e </a:t>
            </a:r>
            <a:r>
              <a:rPr lang="cs" sz="24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  ⃠   (mehr)</a:t>
            </a:r>
            <a:r>
              <a:rPr lang="cs" sz="2400">
                <a:solidFill>
                  <a:srgbClr val="FF0000"/>
                </a:solidFill>
              </a:rPr>
              <a:t>.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5"/>
          <p:cNvSpPr txBox="1"/>
          <p:nvPr>
            <p:ph type="title"/>
          </p:nvPr>
        </p:nvSpPr>
        <p:spPr>
          <a:xfrm>
            <a:off x="819150" y="724050"/>
            <a:ext cx="7505700" cy="84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PASSIV PERFEKT - AKTUÁLNÍ MINULOST</a:t>
            </a:r>
            <a:endParaRPr/>
          </a:p>
        </p:txBody>
      </p:sp>
      <p:sp>
        <p:nvSpPr>
          <p:cNvPr id="209" name="Google Shape;209;p25"/>
          <p:cNvSpPr txBox="1"/>
          <p:nvPr>
            <p:ph idx="1" type="body"/>
          </p:nvPr>
        </p:nvSpPr>
        <p:spPr>
          <a:xfrm>
            <a:off x="498375" y="1570350"/>
            <a:ext cx="8005800" cy="286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Passiv </a:t>
            </a:r>
            <a:r>
              <a:rPr lang="cs" sz="2400"/>
              <a:t>= werden + Partizip II.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Passiv Perfekt</a:t>
            </a:r>
            <a:r>
              <a:rPr lang="cs" sz="2400"/>
              <a:t> = …. ist + Partizip II + worden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Präsens:</a:t>
            </a:r>
            <a:r>
              <a:rPr lang="cs" sz="2400"/>
              <a:t> Unser Schulleiter wird (in einer Stunde) informiert.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Präteritum:</a:t>
            </a:r>
            <a:r>
              <a:rPr lang="cs" sz="2400"/>
              <a:t> Unser Schulleiter wurde informiert.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Perfekt: </a:t>
            </a:r>
            <a:r>
              <a:rPr lang="cs" sz="2400"/>
              <a:t>Unser Schulleiter </a:t>
            </a:r>
            <a:r>
              <a:rPr lang="cs" sz="2400">
                <a:solidFill>
                  <a:schemeClr val="lt1"/>
                </a:solidFill>
              </a:rPr>
              <a:t>ist</a:t>
            </a:r>
            <a:r>
              <a:rPr lang="cs" sz="2400"/>
              <a:t> schon </a:t>
            </a:r>
            <a:r>
              <a:rPr lang="cs" sz="2400">
                <a:solidFill>
                  <a:schemeClr val="lt1"/>
                </a:solidFill>
              </a:rPr>
              <a:t>informiert worden</a:t>
            </a:r>
            <a:r>
              <a:rPr lang="cs" sz="2400"/>
              <a:t>.</a:t>
            </a:r>
            <a:endParaRPr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6"/>
          <p:cNvSpPr txBox="1"/>
          <p:nvPr>
            <p:ph type="title"/>
          </p:nvPr>
        </p:nvSpPr>
        <p:spPr>
          <a:xfrm>
            <a:off x="819150" y="531875"/>
            <a:ext cx="7505700" cy="75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PASSIV PERFEKT - weitere Beispiele:</a:t>
            </a:r>
            <a:endParaRPr/>
          </a:p>
        </p:txBody>
      </p:sp>
      <p:sp>
        <p:nvSpPr>
          <p:cNvPr id="215" name="Google Shape;215;p26"/>
          <p:cNvSpPr txBox="1"/>
          <p:nvPr>
            <p:ph idx="1" type="body"/>
          </p:nvPr>
        </p:nvSpPr>
        <p:spPr>
          <a:xfrm>
            <a:off x="498375" y="1133650"/>
            <a:ext cx="8005800" cy="354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/>
              <a:t>Ich bin nicht nicht eingeladen worden.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Ich bin schon (von meiner Schwester) abgeholt worden.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Ich bin ausgelacht worden. (Vysmáli se mi - v ČJ nelze pasivum)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Das Material ist schon bestellt worden.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Rechnung ist schon bezahlt worden.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Es ist mir nicht gesagt worden.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"/>
          <p:cNvSpPr txBox="1"/>
          <p:nvPr>
            <p:ph type="title"/>
          </p:nvPr>
        </p:nvSpPr>
        <p:spPr>
          <a:xfrm>
            <a:off x="819150" y="630000"/>
            <a:ext cx="7505700" cy="56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819150" y="1307025"/>
            <a:ext cx="7505700" cy="313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35" name="Google Shape;13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9150" y="245700"/>
            <a:ext cx="7505699" cy="4652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s"/>
              <a:t>EVENTS</a:t>
            </a:r>
            <a:endParaRPr b="1"/>
          </a:p>
        </p:txBody>
      </p:sp>
      <p:sp>
        <p:nvSpPr>
          <p:cNvPr id="141" name="Google Shape;141;p15"/>
          <p:cNvSpPr txBox="1"/>
          <p:nvPr>
            <p:ph idx="1" type="body"/>
          </p:nvPr>
        </p:nvSpPr>
        <p:spPr>
          <a:xfrm>
            <a:off x="461825" y="1595800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Schau dir das Bild an und sag, worüber man in den Massenmedien schreibt.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Podívej se na obrázek a řekni, o čem se píše v masmédiích.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6"/>
          <p:cNvSpPr txBox="1"/>
          <p:nvPr>
            <p:ph type="title"/>
          </p:nvPr>
        </p:nvSpPr>
        <p:spPr>
          <a:xfrm>
            <a:off x="554775" y="597675"/>
            <a:ext cx="7770000" cy="71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EVENTS</a:t>
            </a:r>
            <a:endParaRPr/>
          </a:p>
        </p:txBody>
      </p:sp>
      <p:sp>
        <p:nvSpPr>
          <p:cNvPr id="147" name="Google Shape;147;p16"/>
          <p:cNvSpPr txBox="1"/>
          <p:nvPr>
            <p:ph idx="1" type="body"/>
          </p:nvPr>
        </p:nvSpPr>
        <p:spPr>
          <a:xfrm>
            <a:off x="432550" y="1312275"/>
            <a:ext cx="8302800" cy="312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 NOMINATIV (1. p.)        		GENITIV (2. p.)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accent6"/>
                </a:solidFill>
              </a:rPr>
              <a:t>der</a:t>
            </a:r>
            <a:r>
              <a:rPr lang="cs" sz="2400"/>
              <a:t> Sänger       					der Humor </a:t>
            </a:r>
            <a:r>
              <a:rPr lang="cs" sz="2400">
                <a:solidFill>
                  <a:schemeClr val="accent6"/>
                </a:solidFill>
              </a:rPr>
              <a:t>des</a:t>
            </a:r>
            <a:r>
              <a:rPr lang="cs" sz="2400"/>
              <a:t> Sänger</a:t>
            </a:r>
            <a:r>
              <a:rPr lang="cs" sz="2400">
                <a:solidFill>
                  <a:schemeClr val="accent6"/>
                </a:solidFill>
              </a:rPr>
              <a:t>s</a:t>
            </a:r>
            <a:endParaRPr sz="2400">
              <a:solidFill>
                <a:schemeClr val="accent6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F0000"/>
                </a:solidFill>
              </a:rPr>
              <a:t>die</a:t>
            </a:r>
            <a:r>
              <a:rPr lang="cs" sz="2400"/>
              <a:t> Veranstaltung				der Termin </a:t>
            </a:r>
            <a:r>
              <a:rPr lang="cs" sz="2400">
                <a:solidFill>
                  <a:srgbClr val="FF0000"/>
                </a:solidFill>
              </a:rPr>
              <a:t>der</a:t>
            </a:r>
            <a:r>
              <a:rPr lang="cs" sz="2400"/>
              <a:t> Veranstaltung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AA84F"/>
                </a:solidFill>
              </a:rPr>
              <a:t>das</a:t>
            </a:r>
            <a:r>
              <a:rPr lang="cs" sz="2400"/>
              <a:t> Festival					das Ende </a:t>
            </a:r>
            <a:r>
              <a:rPr lang="cs" sz="2400">
                <a:solidFill>
                  <a:srgbClr val="6AA84F"/>
                </a:solidFill>
              </a:rPr>
              <a:t>des</a:t>
            </a:r>
            <a:r>
              <a:rPr lang="cs" sz="2400"/>
              <a:t> Festival</a:t>
            </a:r>
            <a:r>
              <a:rPr lang="cs" sz="2400">
                <a:solidFill>
                  <a:srgbClr val="6AA84F"/>
                </a:solidFill>
              </a:rPr>
              <a:t>s</a:t>
            </a:r>
            <a:endParaRPr sz="2400">
              <a:solidFill>
                <a:srgbClr val="6AA84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F9900"/>
                </a:solidFill>
              </a:rPr>
              <a:t>die</a:t>
            </a:r>
            <a:r>
              <a:rPr lang="cs" sz="2400">
                <a:solidFill>
                  <a:srgbClr val="6AA84F"/>
                </a:solidFill>
              </a:rPr>
              <a:t> </a:t>
            </a:r>
            <a:r>
              <a:rPr lang="cs" sz="2400"/>
              <a:t>Eintrittskarten				der Preis </a:t>
            </a:r>
            <a:r>
              <a:rPr lang="cs" sz="2400">
                <a:solidFill>
                  <a:srgbClr val="FF9900"/>
                </a:solidFill>
              </a:rPr>
              <a:t>der</a:t>
            </a:r>
            <a:r>
              <a:rPr lang="cs" sz="2400"/>
              <a:t> Eintrittskarten</a:t>
            </a:r>
            <a:endParaRPr b="1" sz="2400">
              <a:solidFill>
                <a:srgbClr val="FF99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"/>
          <p:cNvSpPr txBox="1"/>
          <p:nvPr>
            <p:ph type="title"/>
          </p:nvPr>
        </p:nvSpPr>
        <p:spPr>
          <a:xfrm>
            <a:off x="819150" y="729325"/>
            <a:ext cx="7505700" cy="71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GENITIV - 2. pád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7"/>
          <p:cNvSpPr txBox="1"/>
          <p:nvPr>
            <p:ph idx="1" type="body"/>
          </p:nvPr>
        </p:nvSpPr>
        <p:spPr>
          <a:xfrm>
            <a:off x="373825" y="1650825"/>
            <a:ext cx="8347500" cy="27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NOMINATIV SINGULAR                  GENITIV SINGULAR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accent6"/>
                </a:solidFill>
              </a:rPr>
              <a:t>der</a:t>
            </a:r>
            <a:r>
              <a:rPr lang="cs" sz="2400"/>
              <a:t> bekannte Schriftsteller       	</a:t>
            </a:r>
            <a:r>
              <a:rPr lang="cs" sz="2400">
                <a:solidFill>
                  <a:schemeClr val="accent6"/>
                </a:solidFill>
              </a:rPr>
              <a:t>des</a:t>
            </a:r>
            <a:r>
              <a:rPr lang="cs" sz="2400"/>
              <a:t> bekannten Schriftsteller</a:t>
            </a:r>
            <a:r>
              <a:rPr lang="cs" sz="2400">
                <a:solidFill>
                  <a:schemeClr val="accent6"/>
                </a:solidFill>
              </a:rPr>
              <a:t>s</a:t>
            </a:r>
            <a:endParaRPr sz="2400">
              <a:solidFill>
                <a:schemeClr val="accent6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FF0000"/>
                </a:solidFill>
              </a:rPr>
              <a:t>die</a:t>
            </a:r>
            <a:r>
              <a:rPr lang="cs" sz="2400"/>
              <a:t> kleine Stadt				  	</a:t>
            </a:r>
            <a:r>
              <a:rPr lang="cs" sz="2400">
                <a:solidFill>
                  <a:srgbClr val="FF0000"/>
                </a:solidFill>
              </a:rPr>
              <a:t>der</a:t>
            </a:r>
            <a:r>
              <a:rPr lang="cs" sz="2400"/>
              <a:t> kleinen Stadt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>
                <a:solidFill>
                  <a:srgbClr val="6AA84F"/>
                </a:solidFill>
              </a:rPr>
              <a:t>das</a:t>
            </a:r>
            <a:r>
              <a:rPr lang="cs" sz="2400"/>
              <a:t> schöne Models				</a:t>
            </a:r>
            <a:r>
              <a:rPr lang="cs" sz="2400">
                <a:solidFill>
                  <a:srgbClr val="6AA84F"/>
                </a:solidFill>
              </a:rPr>
              <a:t>des</a:t>
            </a:r>
            <a:r>
              <a:rPr lang="cs" sz="2400"/>
              <a:t> schönen Model</a:t>
            </a:r>
            <a:r>
              <a:rPr lang="cs" sz="2400">
                <a:solidFill>
                  <a:srgbClr val="6AA84F"/>
                </a:solidFill>
              </a:rPr>
              <a:t>s</a:t>
            </a:r>
            <a:endParaRPr sz="2400">
              <a:solidFill>
                <a:srgbClr val="6AA84F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8"/>
          <p:cNvSpPr txBox="1"/>
          <p:nvPr>
            <p:ph type="title"/>
          </p:nvPr>
        </p:nvSpPr>
        <p:spPr>
          <a:xfrm>
            <a:off x="819150" y="729325"/>
            <a:ext cx="7505700" cy="71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GENITIV - 2. pád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8"/>
          <p:cNvSpPr txBox="1"/>
          <p:nvPr>
            <p:ph idx="1" type="body"/>
          </p:nvPr>
        </p:nvSpPr>
        <p:spPr>
          <a:xfrm>
            <a:off x="373825" y="1650825"/>
            <a:ext cx="8347500" cy="278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2400">
                <a:solidFill>
                  <a:schemeClr val="lt1"/>
                </a:solidFill>
              </a:rPr>
              <a:t>NOMINATIV PLURAL                          GENITIV PLURAL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bekanntesten Schriftsteller       der bekanntesten Schriftsteller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schönsten Städte				  der schönsten Städte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2400"/>
              <a:t>die schönsten Models				  der schönsten Models</a:t>
            </a:r>
            <a:endParaRPr sz="24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9"/>
          <p:cNvSpPr txBox="1"/>
          <p:nvPr>
            <p:ph type="title"/>
          </p:nvPr>
        </p:nvSpPr>
        <p:spPr>
          <a:xfrm>
            <a:off x="819150" y="592400"/>
            <a:ext cx="7505700" cy="79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Einer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eine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ein(e)s</a:t>
            </a:r>
            <a:r>
              <a:rPr lang="cs"/>
              <a:t> = zástupné zájmeno</a:t>
            </a:r>
            <a:endParaRPr/>
          </a:p>
        </p:txBody>
      </p:sp>
      <p:sp>
        <p:nvSpPr>
          <p:cNvPr id="165" name="Google Shape;165;p19"/>
          <p:cNvSpPr txBox="1"/>
          <p:nvPr>
            <p:ph idx="1" type="body"/>
          </p:nvPr>
        </p:nvSpPr>
        <p:spPr>
          <a:xfrm>
            <a:off x="819150" y="1448075"/>
            <a:ext cx="7505700" cy="29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Nominativ - 1. p.</a:t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e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iner   ⃠  .   (     ein Schlüssel)</a:t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eine   ⃠  .   (      eine Trinkflasche)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ein(e)s   ⃠  .    (       ein Lehrbuch)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6" name="Google Shape;166;p19"/>
          <p:cNvSpPr/>
          <p:nvPr/>
        </p:nvSpPr>
        <p:spPr>
          <a:xfrm>
            <a:off x="4301550" y="2391450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9"/>
          <p:cNvSpPr/>
          <p:nvPr/>
        </p:nvSpPr>
        <p:spPr>
          <a:xfrm>
            <a:off x="4224000" y="3120263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9"/>
          <p:cNvSpPr/>
          <p:nvPr/>
        </p:nvSpPr>
        <p:spPr>
          <a:xfrm>
            <a:off x="4800800" y="3890400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0"/>
          <p:cNvSpPr txBox="1"/>
          <p:nvPr>
            <p:ph type="title"/>
          </p:nvPr>
        </p:nvSpPr>
        <p:spPr>
          <a:xfrm>
            <a:off x="480625" y="592400"/>
            <a:ext cx="8088900" cy="79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>
                <a:solidFill>
                  <a:schemeClr val="accent5"/>
                </a:solidFill>
              </a:rPr>
              <a:t>Ke</a:t>
            </a:r>
            <a:r>
              <a:rPr lang="cs">
                <a:solidFill>
                  <a:schemeClr val="accent5"/>
                </a:solidFill>
              </a:rPr>
              <a:t>iner</a:t>
            </a:r>
            <a:r>
              <a:rPr lang="cs"/>
              <a:t> / </a:t>
            </a:r>
            <a:r>
              <a:rPr lang="cs">
                <a:solidFill>
                  <a:srgbClr val="FF0000"/>
                </a:solidFill>
              </a:rPr>
              <a:t>ke</a:t>
            </a:r>
            <a:r>
              <a:rPr lang="cs">
                <a:solidFill>
                  <a:srgbClr val="FF0000"/>
                </a:solidFill>
              </a:rPr>
              <a:t>ine </a:t>
            </a:r>
            <a:r>
              <a:rPr lang="cs"/>
              <a:t>/ </a:t>
            </a:r>
            <a:r>
              <a:rPr lang="cs">
                <a:solidFill>
                  <a:srgbClr val="6AA84F"/>
                </a:solidFill>
              </a:rPr>
              <a:t>ke</a:t>
            </a:r>
            <a:r>
              <a:rPr lang="cs">
                <a:solidFill>
                  <a:srgbClr val="6AA84F"/>
                </a:solidFill>
              </a:rPr>
              <a:t>in(e)s</a:t>
            </a:r>
            <a:r>
              <a:rPr lang="cs"/>
              <a:t> </a:t>
            </a:r>
            <a:r>
              <a:rPr lang="cs" sz="2400"/>
              <a:t>= zástupné zájmeno záporné</a:t>
            </a:r>
            <a:endParaRPr sz="2400"/>
          </a:p>
        </p:txBody>
      </p:sp>
      <p:sp>
        <p:nvSpPr>
          <p:cNvPr id="174" name="Google Shape;174;p20"/>
          <p:cNvSpPr txBox="1"/>
          <p:nvPr>
            <p:ph idx="1" type="body"/>
          </p:nvPr>
        </p:nvSpPr>
        <p:spPr>
          <a:xfrm>
            <a:off x="819150" y="1448075"/>
            <a:ext cx="7505700" cy="2990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/>
              <a:t>Nominativ </a:t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ke</a:t>
            </a:r>
            <a:r>
              <a:rPr lang="cs" sz="3000">
                <a:solidFill>
                  <a:schemeClr val="accent5"/>
                </a:solidFill>
                <a:latin typeface="Nunito"/>
                <a:ea typeface="Nunito"/>
                <a:cs typeface="Nunito"/>
                <a:sym typeface="Nunito"/>
              </a:rPr>
              <a:t>iner   ⃠  .   (      kein Schlüssel)</a:t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</a:t>
            </a:r>
            <a:r>
              <a:rPr lang="cs" sz="2400"/>
              <a:t> </a:t>
            </a: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ke</a:t>
            </a:r>
            <a:r>
              <a:rPr lang="cs" sz="3000">
                <a:solidFill>
                  <a:srgbClr val="FF0000"/>
                </a:solidFill>
                <a:latin typeface="Nunito"/>
                <a:ea typeface="Nunito"/>
                <a:cs typeface="Nunito"/>
                <a:sym typeface="Nunito"/>
              </a:rPr>
              <a:t>ine   ⃠  .   (       keine Trinkflasche)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/>
              <a:t>Hier ist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ke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in(e)s   ⃠  .    (      kein Lehrbuch)</a:t>
            </a:r>
            <a:endParaRPr sz="3000">
              <a:solidFill>
                <a:srgbClr val="FF00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3000">
              <a:solidFill>
                <a:schemeClr val="accent5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5" name="Google Shape;175;p20"/>
          <p:cNvSpPr/>
          <p:nvPr/>
        </p:nvSpPr>
        <p:spPr>
          <a:xfrm>
            <a:off x="4520800" y="2454150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20"/>
          <p:cNvSpPr/>
          <p:nvPr/>
        </p:nvSpPr>
        <p:spPr>
          <a:xfrm>
            <a:off x="4520800" y="3102400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0"/>
          <p:cNvSpPr/>
          <p:nvPr/>
        </p:nvSpPr>
        <p:spPr>
          <a:xfrm>
            <a:off x="4868800" y="3838725"/>
            <a:ext cx="348000" cy="235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/>
          <p:nvPr>
            <p:ph type="title"/>
          </p:nvPr>
        </p:nvSpPr>
        <p:spPr>
          <a:xfrm>
            <a:off x="819150" y="602500"/>
            <a:ext cx="7505700" cy="80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Zástupné zájmeno - mn. č. (Plural)</a:t>
            </a:r>
            <a:endParaRPr/>
          </a:p>
        </p:txBody>
      </p:sp>
      <p:sp>
        <p:nvSpPr>
          <p:cNvPr id="183" name="Google Shape;183;p21"/>
          <p:cNvSpPr txBox="1"/>
          <p:nvPr>
            <p:ph idx="1" type="body"/>
          </p:nvPr>
        </p:nvSpPr>
        <p:spPr>
          <a:xfrm>
            <a:off x="711100" y="1648075"/>
            <a:ext cx="7723500" cy="279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Existuje neurčitý člen v množném čísle?</a:t>
            </a:r>
            <a:endParaRPr sz="3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 Sg.: </a:t>
            </a:r>
            <a:r>
              <a:rPr lang="cs" sz="3000">
                <a:solidFill>
                  <a:srgbClr val="6AA84F"/>
                </a:solidFill>
                <a:latin typeface="Nunito"/>
                <a:ea typeface="Nunito"/>
                <a:cs typeface="Nunito"/>
                <a:sym typeface="Nunito"/>
              </a:rPr>
              <a:t>ein (interessantes) Buch</a:t>
            </a:r>
            <a:endParaRPr sz="3000">
              <a:solidFill>
                <a:srgbClr val="6AA84F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cs" sz="3000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r>
              <a:rPr lang="cs" sz="3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Pl.    </a:t>
            </a:r>
            <a:r>
              <a:rPr lang="cs" sz="3000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  ⃠     interessante  Bücher</a:t>
            </a:r>
            <a:endParaRPr sz="3000">
              <a:solidFill>
                <a:srgbClr val="FF9900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cs" sz="3000">
                <a:solidFill>
                  <a:srgbClr val="FF9900"/>
                </a:solidFill>
                <a:latin typeface="Nunito"/>
                <a:ea typeface="Nunito"/>
                <a:cs typeface="Nunito"/>
                <a:sym typeface="Nunito"/>
              </a:rPr>
              <a:t> </a:t>
            </a:r>
            <a:endParaRPr>
              <a:solidFill>
                <a:srgbClr val="FF99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