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8566ecdb7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8566ecdb7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8566ecdb7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8566ecdb7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566ecdb7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566ecdb7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856236fa8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856236fa8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f65848a30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f65848a30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52d8a058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52d8a058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7f65848a3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7f65848a3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2d8a0580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52d8a0580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856236fa8b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856236fa8b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8566ecdb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8566ecdb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389350" y="818700"/>
            <a:ext cx="8053500" cy="6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Über Sehenswürdigkeiten sprechen</a:t>
            </a:r>
            <a:endParaRPr/>
          </a:p>
        </p:txBody>
      </p:sp>
      <p:pic>
        <p:nvPicPr>
          <p:cNvPr id="129" name="Google Shape;129;p13"/>
          <p:cNvPicPr preferRelativeResize="0"/>
          <p:nvPr/>
        </p:nvPicPr>
        <p:blipFill rotWithShape="1">
          <a:blip r:embed="rId4">
            <a:alphaModFix/>
          </a:blip>
          <a:srcRect b="5802" l="0" r="0" t="0"/>
          <a:stretch/>
        </p:blipFill>
        <p:spPr>
          <a:xfrm>
            <a:off x="1510700" y="1607475"/>
            <a:ext cx="5810800" cy="306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 txBox="1"/>
          <p:nvPr>
            <p:ph type="title"/>
          </p:nvPr>
        </p:nvSpPr>
        <p:spPr>
          <a:xfrm>
            <a:off x="819150" y="737725"/>
            <a:ext cx="7505700" cy="65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VZTAŽNÉ VĚTY</a:t>
            </a:r>
            <a:endParaRPr/>
          </a:p>
        </p:txBody>
      </p:sp>
      <p:sp>
        <p:nvSpPr>
          <p:cNvPr id="186" name="Google Shape;186;p22"/>
          <p:cNvSpPr txBox="1"/>
          <p:nvPr>
            <p:ph idx="1" type="body"/>
          </p:nvPr>
        </p:nvSpPr>
        <p:spPr>
          <a:xfrm>
            <a:off x="819150" y="1393525"/>
            <a:ext cx="7505700" cy="30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Der Viktoria Park</a:t>
            </a:r>
            <a:r>
              <a:rPr lang="cs" sz="2400"/>
              <a:t> ist ein Park </a:t>
            </a:r>
            <a:r>
              <a:rPr lang="cs" sz="2400">
                <a:solidFill>
                  <a:srgbClr val="0000FF"/>
                </a:solidFill>
              </a:rPr>
              <a:t>auf dem Kreuzberg</a:t>
            </a:r>
            <a:r>
              <a:rPr lang="cs" sz="2400"/>
              <a:t>, </a:t>
            </a:r>
            <a:r>
              <a:rPr lang="cs" sz="2400">
                <a:solidFill>
                  <a:srgbClr val="0000FF"/>
                </a:solidFill>
              </a:rPr>
              <a:t>der</a:t>
            </a:r>
            <a:r>
              <a:rPr lang="cs" sz="2400"/>
              <a:t> 66 Meter hoch ist.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Das Pergamonmuseum</a:t>
            </a:r>
            <a:r>
              <a:rPr lang="cs" sz="2400"/>
              <a:t> ist </a:t>
            </a:r>
            <a:r>
              <a:rPr lang="cs" sz="2400">
                <a:solidFill>
                  <a:srgbClr val="6AA84F"/>
                </a:solidFill>
              </a:rPr>
              <a:t>ein bekanntes Museum</a:t>
            </a:r>
            <a:r>
              <a:rPr lang="cs" sz="2400"/>
              <a:t>, </a:t>
            </a:r>
            <a:r>
              <a:rPr lang="cs" sz="2400">
                <a:solidFill>
                  <a:srgbClr val="6AA84F"/>
                </a:solidFill>
              </a:rPr>
              <a:t>das</a:t>
            </a:r>
            <a:r>
              <a:rPr lang="cs" sz="2400"/>
              <a:t> sich auf der Museumsinsel befindet.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F0000"/>
                </a:solidFill>
              </a:rPr>
              <a:t>Die Stadt Trier</a:t>
            </a:r>
            <a:r>
              <a:rPr lang="cs" sz="2400"/>
              <a:t>, </a:t>
            </a:r>
            <a:r>
              <a:rPr lang="cs" sz="2400">
                <a:solidFill>
                  <a:srgbClr val="FF0000"/>
                </a:solidFill>
              </a:rPr>
              <a:t>die</a:t>
            </a:r>
            <a:r>
              <a:rPr lang="cs" sz="2400"/>
              <a:t> schon vor 2000 Jahren gegründet wurde, ist seit 1986 Weltkulturerbe der UNESCO.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 txBox="1"/>
          <p:nvPr>
            <p:ph type="title"/>
          </p:nvPr>
        </p:nvSpPr>
        <p:spPr>
          <a:xfrm>
            <a:off x="819150" y="737725"/>
            <a:ext cx="7505700" cy="65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VZTAŽNÉ VĚTY - Plural</a:t>
            </a:r>
            <a:endParaRPr/>
          </a:p>
        </p:txBody>
      </p:sp>
      <p:sp>
        <p:nvSpPr>
          <p:cNvPr id="192" name="Google Shape;192;p23"/>
          <p:cNvSpPr txBox="1"/>
          <p:nvPr>
            <p:ph idx="1" type="body"/>
          </p:nvPr>
        </p:nvSpPr>
        <p:spPr>
          <a:xfrm>
            <a:off x="819150" y="1393525"/>
            <a:ext cx="7505700" cy="30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Zu den ältesten Universitäten in Deutschland zählen </a:t>
            </a:r>
            <a:r>
              <a:rPr lang="cs" sz="2400">
                <a:solidFill>
                  <a:srgbClr val="FF9900"/>
                </a:solidFill>
              </a:rPr>
              <a:t>die Universitäten</a:t>
            </a:r>
            <a:r>
              <a:rPr lang="cs" sz="2400"/>
              <a:t> in Heidelberg und Köln, </a:t>
            </a:r>
            <a:r>
              <a:rPr lang="cs" sz="2400">
                <a:solidFill>
                  <a:srgbClr val="FF9900"/>
                </a:solidFill>
              </a:rPr>
              <a:t>die</a:t>
            </a:r>
            <a:r>
              <a:rPr lang="cs" sz="2400"/>
              <a:t> im 14. Jh. gegründet wurden.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434650"/>
            <a:ext cx="7505700" cy="59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GENITIV - 2. p.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470875" y="1032250"/>
            <a:ext cx="8149800" cy="356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NOMINATIV					GENITIV</a:t>
            </a:r>
            <a:endParaRPr sz="18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der Fernsehturm</a:t>
            </a:r>
            <a:r>
              <a:rPr lang="cs" sz="1800"/>
              <a:t>     		der Besuch </a:t>
            </a:r>
            <a:r>
              <a:rPr lang="cs" sz="1800" u="sng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des</a:t>
            </a:r>
            <a:r>
              <a:rPr lang="cs" sz="1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Fernsehturm</a:t>
            </a:r>
            <a:r>
              <a:rPr lang="cs" sz="1800" u="sng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endParaRPr sz="1800" u="sng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die Welt</a:t>
            </a:r>
            <a:r>
              <a:rPr lang="cs" sz="1800"/>
              <a:t>	 			  	die größte Stadt </a:t>
            </a:r>
            <a:r>
              <a:rPr lang="cs" sz="1800" u="sng">
                <a:solidFill>
                  <a:srgbClr val="FF0000"/>
                </a:solidFill>
              </a:rPr>
              <a:t>der</a:t>
            </a:r>
            <a:r>
              <a:rPr lang="cs" sz="1800">
                <a:solidFill>
                  <a:srgbClr val="FF0000"/>
                </a:solidFill>
              </a:rPr>
              <a:t> Welt (jako 3. p.)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das 20. Jahrhundert		</a:t>
            </a:r>
            <a:r>
              <a:rPr lang="cs" sz="18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(in der 1. Hälfte)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des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20. Jahrhundert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endParaRPr sz="1800" u="sng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                                         </a:t>
            </a:r>
            <a:r>
              <a:rPr lang="cs" sz="18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das</a:t>
            </a:r>
            <a:r>
              <a:rPr lang="cs" sz="18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 beliebteste Reiseziel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⃠  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Deutschland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/ Europa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endParaRPr sz="1800" u="sng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u="sng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Plural:</a:t>
            </a:r>
            <a:endParaRPr sz="1800" u="sng">
              <a:solidFill>
                <a:srgbClr val="FF99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die Eintrittskarten			</a:t>
            </a:r>
            <a:r>
              <a:rPr lang="cs" sz="18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(Wie hoch ist der Preis) </a:t>
            </a:r>
            <a:r>
              <a:rPr lang="cs" sz="1800" u="sng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der</a:t>
            </a:r>
            <a:r>
              <a:rPr lang="cs" sz="1800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 Eintrittskarten?</a:t>
            </a:r>
            <a:endParaRPr sz="18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389350"/>
            <a:ext cx="7505700" cy="49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ADJEKTIVE</a:t>
            </a:r>
            <a:endParaRPr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497100" y="1032250"/>
            <a:ext cx="8149800" cy="38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Der Fernsehturm ist </a:t>
            </a:r>
            <a:r>
              <a:rPr lang="cs" sz="1800">
                <a:solidFill>
                  <a:srgbClr val="93C47D"/>
                </a:solidFill>
                <a:latin typeface="Nunito"/>
                <a:ea typeface="Nunito"/>
                <a:cs typeface="Nunito"/>
                <a:sym typeface="Nunito"/>
              </a:rPr>
              <a:t>ein sehr hohes Bauwerk.</a:t>
            </a:r>
            <a:endParaRPr sz="1800">
              <a:solidFill>
                <a:srgbClr val="93C47D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Der Fernsehturm ist </a:t>
            </a:r>
            <a:r>
              <a:rPr lang="cs" sz="1800">
                <a:solidFill>
                  <a:srgbClr val="93C47D"/>
                </a:solidFill>
                <a:latin typeface="Nunito"/>
                <a:ea typeface="Nunito"/>
                <a:cs typeface="Nunito"/>
                <a:sym typeface="Nunito"/>
              </a:rPr>
              <a:t>das höchste Bauwerk Berlins.</a:t>
            </a:r>
            <a:endParaRPr sz="1800" u="sng">
              <a:solidFill>
                <a:srgbClr val="93C47D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Trier</a:t>
            </a:r>
            <a:r>
              <a:rPr lang="cs" sz="18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ist </a:t>
            </a:r>
            <a:r>
              <a:rPr lang="cs" sz="18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 sehr alte deutsche Stadt.</a:t>
            </a:r>
            <a:endParaRPr sz="18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Trier ist </a:t>
            </a:r>
            <a:r>
              <a:rPr lang="cs" sz="18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die älteste deutsche Stadt.</a:t>
            </a:r>
            <a:endParaRPr sz="18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Das Schloss Neuschwanstein ist 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 beliebtes Reiseziel Deutschland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Das Schloss Neuschwanstein ist 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das beliebteste Reiseziel Deutschland</a:t>
            </a:r>
            <a:r>
              <a:rPr lang="cs" sz="18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s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x</a:t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666666"/>
                </a:solidFill>
                <a:latin typeface="Nunito"/>
                <a:ea typeface="Nunito"/>
                <a:cs typeface="Nunito"/>
                <a:sym typeface="Nunito"/>
              </a:rPr>
              <a:t>Das Schloss Neuschwanstein ist </a:t>
            </a:r>
            <a:r>
              <a:rPr lang="cs" sz="18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am beliebtesten (von allen Schlössern in D).</a:t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471325" y="573775"/>
            <a:ext cx="3995700" cy="43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cs" sz="2200"/>
              <a:t>Deutsche Superlative:</a:t>
            </a:r>
            <a:endParaRPr b="1" sz="2200"/>
          </a:p>
        </p:txBody>
      </p:sp>
      <p:pic>
        <p:nvPicPr>
          <p:cNvPr id="147" name="Google Shape;14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7025" y="152400"/>
            <a:ext cx="4524574" cy="483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819150" y="705475"/>
            <a:ext cx="7505700" cy="7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+ 2. Pl. = jeden z 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340100" y="1514950"/>
            <a:ext cx="8370000" cy="292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ZÁSTUPNÉ ZÁJMENO                          GENITIV PLURAL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ein</a:t>
            </a:r>
            <a:r>
              <a:rPr lang="cs" sz="3000" u="sng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er</a:t>
            </a:r>
            <a:r>
              <a:rPr lang="cs" sz="2400"/>
              <a:t>       							der höchsten Kirchentürme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</a:t>
            </a:r>
            <a:r>
              <a:rPr lang="cs" sz="2400"/>
              <a:t>	 			  				der ältesten Kirchen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ein(</a:t>
            </a:r>
            <a:r>
              <a:rPr lang="cs" sz="3000" u="sng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e)s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		      </a:t>
            </a:r>
            <a:r>
              <a:rPr lang="cs" sz="2400"/>
              <a:t>				der größten Gebäude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/>
          <p:nvPr>
            <p:ph type="title"/>
          </p:nvPr>
        </p:nvSpPr>
        <p:spPr>
          <a:xfrm>
            <a:off x="819150" y="592400"/>
            <a:ext cx="7505700" cy="7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= zástupné zájmeno</a:t>
            </a:r>
            <a:endParaRPr/>
          </a:p>
        </p:txBody>
      </p:sp>
      <p:sp>
        <p:nvSpPr>
          <p:cNvPr id="159" name="Google Shape;159;p18"/>
          <p:cNvSpPr txBox="1"/>
          <p:nvPr>
            <p:ph idx="1" type="body"/>
          </p:nvPr>
        </p:nvSpPr>
        <p:spPr>
          <a:xfrm>
            <a:off x="819150" y="1448075"/>
            <a:ext cx="7505700" cy="29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Nominativ - 1. p.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iner   ⃠  .   (     ein Schlüssel)</a:t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   ⃠  .   (      eine Trinkflasche)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ein(e)s   ⃠  .    (       ein Lehrbuch)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4306800" y="245415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8"/>
          <p:cNvSpPr/>
          <p:nvPr/>
        </p:nvSpPr>
        <p:spPr>
          <a:xfrm>
            <a:off x="4110150" y="3151613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4654800" y="387730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/>
          <p:nvPr>
            <p:ph type="title"/>
          </p:nvPr>
        </p:nvSpPr>
        <p:spPr>
          <a:xfrm>
            <a:off x="819150" y="614750"/>
            <a:ext cx="7505700" cy="6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PASSIV - trpný rod</a:t>
            </a:r>
            <a:endParaRPr/>
          </a:p>
        </p:txBody>
      </p:sp>
      <p:sp>
        <p:nvSpPr>
          <p:cNvPr id="168" name="Google Shape;168;p19"/>
          <p:cNvSpPr txBox="1"/>
          <p:nvPr>
            <p:ph idx="1" type="body"/>
          </p:nvPr>
        </p:nvSpPr>
        <p:spPr>
          <a:xfrm>
            <a:off x="498375" y="1290950"/>
            <a:ext cx="8005800" cy="36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Passiv </a:t>
            </a:r>
            <a:r>
              <a:rPr lang="cs" sz="2400"/>
              <a:t>= werden + Partizip II.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Präsens:</a:t>
            </a:r>
            <a:r>
              <a:rPr lang="cs" sz="2400"/>
              <a:t> Unser Schulleiter wird (in einer Stunde) informiert.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Präteritum:</a:t>
            </a:r>
            <a:r>
              <a:rPr lang="cs" sz="2400"/>
              <a:t> Unser Schulleiter wurde informiert.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(Perfekt: </a:t>
            </a:r>
            <a:r>
              <a:rPr lang="cs" sz="2400"/>
              <a:t>Unser Schulleiter </a:t>
            </a:r>
            <a:r>
              <a:rPr lang="cs" sz="2400">
                <a:solidFill>
                  <a:schemeClr val="lt1"/>
                </a:solidFill>
              </a:rPr>
              <a:t>ist</a:t>
            </a:r>
            <a:r>
              <a:rPr lang="cs" sz="2400"/>
              <a:t> schon </a:t>
            </a:r>
            <a:r>
              <a:rPr lang="cs" sz="2400">
                <a:solidFill>
                  <a:schemeClr val="lt1"/>
                </a:solidFill>
              </a:rPr>
              <a:t>informiert worden</a:t>
            </a:r>
            <a:r>
              <a:rPr lang="cs" sz="2400"/>
              <a:t>.)</a:t>
            </a:r>
            <a:endParaRPr sz="2400"/>
          </a:p>
          <a:p>
            <a:pPr indent="-381000" lvl="0" marL="457200" rtl="0" algn="l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Char char="+"/>
            </a:pPr>
            <a:r>
              <a:rPr lang="cs" sz="2400">
                <a:solidFill>
                  <a:schemeClr val="lt1"/>
                </a:solidFill>
              </a:rPr>
              <a:t>Modalverb: </a:t>
            </a:r>
            <a:r>
              <a:rPr lang="cs" sz="2400">
                <a:solidFill>
                  <a:srgbClr val="666666"/>
                </a:solidFill>
              </a:rPr>
              <a:t>Die Aufgabe muss heute abgegeben werden</a:t>
            </a:r>
            <a:endParaRPr sz="2400">
              <a:solidFill>
                <a:srgbClr val="666666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66666"/>
                </a:solidFill>
              </a:rPr>
              <a:t>                                 (úloha musí být dnes odevzdána)</a:t>
            </a:r>
            <a:endParaRPr sz="24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/>
          <p:nvPr>
            <p:ph type="title"/>
          </p:nvPr>
        </p:nvSpPr>
        <p:spPr>
          <a:xfrm>
            <a:off x="819150" y="450825"/>
            <a:ext cx="7505700" cy="71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PASSIV PRÄSENS</a:t>
            </a:r>
            <a:endParaRPr/>
          </a:p>
        </p:txBody>
      </p:sp>
      <p:sp>
        <p:nvSpPr>
          <p:cNvPr id="174" name="Google Shape;174;p20"/>
          <p:cNvSpPr txBox="1"/>
          <p:nvPr>
            <p:ph idx="1" type="body"/>
          </p:nvPr>
        </p:nvSpPr>
        <p:spPr>
          <a:xfrm>
            <a:off x="498375" y="1168125"/>
            <a:ext cx="8005800" cy="344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Passiv </a:t>
            </a:r>
            <a:r>
              <a:rPr lang="cs" sz="2400"/>
              <a:t>= werden + Partizip II.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Das Brandenburger Tor </a:t>
            </a:r>
            <a:r>
              <a:rPr lang="cs" sz="2400" u="sng">
                <a:solidFill>
                  <a:srgbClr val="434343"/>
                </a:solidFill>
              </a:rPr>
              <a:t>wird</a:t>
            </a:r>
            <a:r>
              <a:rPr lang="cs" sz="2400">
                <a:solidFill>
                  <a:srgbClr val="434343"/>
                </a:solidFill>
              </a:rPr>
              <a:t> von den Touristen </a:t>
            </a:r>
            <a:r>
              <a:rPr lang="cs" sz="2400" u="sng">
                <a:solidFill>
                  <a:srgbClr val="434343"/>
                </a:solidFill>
              </a:rPr>
              <a:t>fotografiert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Das Ischtar-Tor </a:t>
            </a:r>
            <a:r>
              <a:rPr lang="cs" sz="2400" u="sng">
                <a:solidFill>
                  <a:srgbClr val="434343"/>
                </a:solidFill>
              </a:rPr>
              <a:t>wird</a:t>
            </a:r>
            <a:r>
              <a:rPr lang="cs" sz="2400">
                <a:solidFill>
                  <a:srgbClr val="434343"/>
                </a:solidFill>
              </a:rPr>
              <a:t> im Pergamonmuseum </a:t>
            </a:r>
            <a:r>
              <a:rPr lang="cs" sz="2400" u="sng">
                <a:solidFill>
                  <a:srgbClr val="434343"/>
                </a:solidFill>
              </a:rPr>
              <a:t>ausgestellt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>
                <a:solidFill>
                  <a:srgbClr val="434343"/>
                </a:solidFill>
              </a:rPr>
              <a:t>Im Jüdischen Museum </a:t>
            </a:r>
            <a:r>
              <a:rPr lang="cs" sz="2200" u="sng">
                <a:solidFill>
                  <a:srgbClr val="434343"/>
                </a:solidFill>
              </a:rPr>
              <a:t>werden</a:t>
            </a:r>
            <a:r>
              <a:rPr lang="cs" sz="2200">
                <a:solidFill>
                  <a:srgbClr val="434343"/>
                </a:solidFill>
              </a:rPr>
              <a:t> auch Exponate für Kinder </a:t>
            </a:r>
            <a:r>
              <a:rPr lang="cs" sz="2200" u="sng">
                <a:solidFill>
                  <a:srgbClr val="434343"/>
                </a:solidFill>
              </a:rPr>
              <a:t>gezeigt</a:t>
            </a:r>
            <a:r>
              <a:rPr lang="cs" sz="2200">
                <a:solidFill>
                  <a:srgbClr val="434343"/>
                </a:solidFill>
              </a:rPr>
              <a:t>.</a:t>
            </a:r>
            <a:endParaRPr sz="22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Die Topographie des Terrors </a:t>
            </a:r>
            <a:r>
              <a:rPr lang="cs" sz="2400" u="sng">
                <a:solidFill>
                  <a:srgbClr val="434343"/>
                </a:solidFill>
              </a:rPr>
              <a:t>wird</a:t>
            </a:r>
            <a:r>
              <a:rPr lang="cs" sz="2400">
                <a:solidFill>
                  <a:srgbClr val="434343"/>
                </a:solidFill>
              </a:rPr>
              <a:t> am meisten </a:t>
            </a:r>
            <a:r>
              <a:rPr lang="cs" sz="2400" u="sng">
                <a:solidFill>
                  <a:srgbClr val="434343"/>
                </a:solidFill>
              </a:rPr>
              <a:t>besucht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Die Michaeliskirche in Hamburg </a:t>
            </a:r>
            <a:r>
              <a:rPr lang="cs" sz="2400" u="sng">
                <a:solidFill>
                  <a:srgbClr val="434343"/>
                </a:solidFill>
              </a:rPr>
              <a:t>wird</a:t>
            </a:r>
            <a:r>
              <a:rPr lang="cs" sz="2400">
                <a:solidFill>
                  <a:srgbClr val="434343"/>
                </a:solidFill>
              </a:rPr>
              <a:t> Michel </a:t>
            </a:r>
            <a:r>
              <a:rPr lang="cs" sz="2400" u="sng">
                <a:solidFill>
                  <a:srgbClr val="434343"/>
                </a:solidFill>
              </a:rPr>
              <a:t>genannt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type="title"/>
          </p:nvPr>
        </p:nvSpPr>
        <p:spPr>
          <a:xfrm>
            <a:off x="819150" y="450825"/>
            <a:ext cx="7505700" cy="71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PASSIV PRÄTERITUM = </a:t>
            </a:r>
            <a:r>
              <a:rPr lang="cs" sz="2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wurde + Partizip II.</a:t>
            </a:r>
            <a:endParaRPr sz="2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348375" y="1168125"/>
            <a:ext cx="8155800" cy="344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Der Speyerer Dom </a:t>
            </a:r>
            <a:r>
              <a:rPr lang="cs" sz="2400" u="sng">
                <a:solidFill>
                  <a:srgbClr val="434343"/>
                </a:solidFill>
              </a:rPr>
              <a:t>wurde </a:t>
            </a:r>
            <a:r>
              <a:rPr lang="cs" sz="2400">
                <a:solidFill>
                  <a:srgbClr val="434343"/>
                </a:solidFill>
              </a:rPr>
              <a:t>im 11. Jh. </a:t>
            </a:r>
            <a:r>
              <a:rPr lang="cs" sz="2400" u="sng">
                <a:solidFill>
                  <a:srgbClr val="434343"/>
                </a:solidFill>
              </a:rPr>
              <a:t>errichtet/gebaut/gegründet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Die Berliner Mauer </a:t>
            </a:r>
            <a:r>
              <a:rPr lang="cs" sz="2400" u="sng">
                <a:solidFill>
                  <a:srgbClr val="434343"/>
                </a:solidFill>
              </a:rPr>
              <a:t>wurde</a:t>
            </a:r>
            <a:r>
              <a:rPr lang="cs" sz="2400">
                <a:solidFill>
                  <a:srgbClr val="434343"/>
                </a:solidFill>
              </a:rPr>
              <a:t> im Jahr 1961 </a:t>
            </a:r>
            <a:r>
              <a:rPr lang="cs" sz="2400" u="sng">
                <a:solidFill>
                  <a:srgbClr val="434343"/>
                </a:solidFill>
              </a:rPr>
              <a:t>gebaut.</a:t>
            </a:r>
            <a:endParaRPr sz="2400" u="sng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Berlin </a:t>
            </a:r>
            <a:r>
              <a:rPr lang="cs" sz="2400" u="sng">
                <a:solidFill>
                  <a:srgbClr val="434343"/>
                </a:solidFill>
              </a:rPr>
              <a:t>wurde</a:t>
            </a:r>
            <a:r>
              <a:rPr lang="cs" sz="2400">
                <a:solidFill>
                  <a:srgbClr val="434343"/>
                </a:solidFill>
              </a:rPr>
              <a:t> in zwei Teile </a:t>
            </a:r>
            <a:r>
              <a:rPr lang="cs" sz="2400" u="sng">
                <a:solidFill>
                  <a:srgbClr val="434343"/>
                </a:solidFill>
              </a:rPr>
              <a:t>geteilt.</a:t>
            </a:r>
            <a:endParaRPr sz="2400" u="sng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200">
                <a:solidFill>
                  <a:srgbClr val="434343"/>
                </a:solidFill>
              </a:rPr>
              <a:t>Die Kaiser-Wilhelm-Gedächtniskirche </a:t>
            </a:r>
            <a:r>
              <a:rPr lang="cs" sz="2200" u="sng">
                <a:solidFill>
                  <a:srgbClr val="434343"/>
                </a:solidFill>
              </a:rPr>
              <a:t>wurde</a:t>
            </a:r>
            <a:r>
              <a:rPr lang="cs" sz="2200">
                <a:solidFill>
                  <a:srgbClr val="434343"/>
                </a:solidFill>
              </a:rPr>
              <a:t> im 2. Weltkrieg (durch Bomben) </a:t>
            </a:r>
            <a:r>
              <a:rPr lang="cs" sz="2200" u="sng">
                <a:solidFill>
                  <a:srgbClr val="434343"/>
                </a:solidFill>
              </a:rPr>
              <a:t>zerstört</a:t>
            </a:r>
            <a:r>
              <a:rPr lang="cs" sz="2200">
                <a:solidFill>
                  <a:srgbClr val="434343"/>
                </a:solidFill>
              </a:rPr>
              <a:t>.</a:t>
            </a:r>
            <a:endParaRPr sz="2200"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>
                <a:solidFill>
                  <a:srgbClr val="434343"/>
                </a:solidFill>
              </a:rPr>
              <a:t>Deutschland </a:t>
            </a:r>
            <a:r>
              <a:rPr lang="cs" sz="2400" u="sng">
                <a:solidFill>
                  <a:srgbClr val="434343"/>
                </a:solidFill>
              </a:rPr>
              <a:t>wurde</a:t>
            </a:r>
            <a:r>
              <a:rPr lang="cs" sz="2400">
                <a:solidFill>
                  <a:srgbClr val="434343"/>
                </a:solidFill>
              </a:rPr>
              <a:t> im Jahr 1990 </a:t>
            </a:r>
            <a:r>
              <a:rPr lang="cs" sz="2400" u="sng">
                <a:solidFill>
                  <a:srgbClr val="434343"/>
                </a:solidFill>
              </a:rPr>
              <a:t>wiedervereinigt</a:t>
            </a:r>
            <a:r>
              <a:rPr lang="cs" sz="2400">
                <a:solidFill>
                  <a:srgbClr val="434343"/>
                </a:solidFill>
              </a:rPr>
              <a:t>.</a:t>
            </a:r>
            <a:endParaRPr sz="24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