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72397f42f7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72397f42f7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72397f42f7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72397f42f7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72397f42f7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72397f42f7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72397f42f7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72397f42f7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72397f42f7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72397f42f7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72397f42f7_0_2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72397f42f7_0_2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72397f42f7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72397f42f7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2397f42f7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2397f42f7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72397f42f7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72397f42f7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72397f42f7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72397f42f7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72397f42f7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72397f42f7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2397f42f7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72397f42f7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72397f42f7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72397f42f7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72397f42f7_0_2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72397f42f7_0_2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311700" y="744575"/>
            <a:ext cx="8520600" cy="314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311700" y="40283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SYNTAX</a:t>
            </a:r>
            <a:endParaRPr sz="3000"/>
          </a:p>
        </p:txBody>
      </p:sp>
      <p:pic>
        <p:nvPicPr>
          <p:cNvPr id="130" name="Google Shape;13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63150"/>
            <a:ext cx="8520600" cy="359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"/>
          <p:cNvSpPr txBox="1"/>
          <p:nvPr>
            <p:ph type="title"/>
          </p:nvPr>
        </p:nvSpPr>
        <p:spPr>
          <a:xfrm>
            <a:off x="819150" y="456650"/>
            <a:ext cx="7505700" cy="5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II - WENN (KDYŽ, KDYBY)</a:t>
            </a:r>
            <a:endParaRPr b="1"/>
          </a:p>
        </p:txBody>
      </p:sp>
      <p:sp>
        <p:nvSpPr>
          <p:cNvPr id="192" name="Google Shape;192;p22"/>
          <p:cNvSpPr txBox="1"/>
          <p:nvPr>
            <p:ph idx="1" type="body"/>
          </p:nvPr>
        </p:nvSpPr>
        <p:spPr>
          <a:xfrm>
            <a:off x="434700" y="1049150"/>
            <a:ext cx="8274600" cy="35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WENN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/>
              <a:t>wir einen Mathetest schreiben, habe ich Angst.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Immer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WENN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/>
              <a:t>wir einen Test geschrieben haben, hatte ich Angst.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časová věta v přítomnosti / </a:t>
            </a:r>
            <a:r>
              <a:rPr lang="cs" sz="2600" u="sng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opakovaná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minulost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WENN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/>
              <a:t>wir Zeit hätten, dann würden wir dich gern besuchen.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podmínková věta (podmiňovací způsob)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93" name="Google Shape;193;p22"/>
          <p:cNvSpPr/>
          <p:nvPr/>
        </p:nvSpPr>
        <p:spPr>
          <a:xfrm>
            <a:off x="507775" y="265430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2"/>
          <p:cNvSpPr/>
          <p:nvPr/>
        </p:nvSpPr>
        <p:spPr>
          <a:xfrm>
            <a:off x="507775" y="41747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"/>
          <p:cNvSpPr txBox="1"/>
          <p:nvPr>
            <p:ph type="title"/>
          </p:nvPr>
        </p:nvSpPr>
        <p:spPr>
          <a:xfrm>
            <a:off x="819150" y="456650"/>
            <a:ext cx="7505700" cy="5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III - ALS (KDYŽ - min.)</a:t>
            </a:r>
            <a:endParaRPr b="1"/>
          </a:p>
        </p:txBody>
      </p:sp>
      <p:sp>
        <p:nvSpPr>
          <p:cNvPr id="200" name="Google Shape;200;p23"/>
          <p:cNvSpPr txBox="1"/>
          <p:nvPr>
            <p:ph idx="1" type="body"/>
          </p:nvPr>
        </p:nvSpPr>
        <p:spPr>
          <a:xfrm>
            <a:off x="329100" y="1049150"/>
            <a:ext cx="8509800" cy="35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ALS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/>
              <a:t>wir gestern einen Mathetest </a:t>
            </a:r>
            <a:r>
              <a:rPr lang="cs" sz="2200"/>
              <a:t>geschrieben haben</a:t>
            </a:r>
            <a:r>
              <a:rPr lang="cs" sz="2200"/>
              <a:t>, hatte ich Angst.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jednorázová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minulost, často užívaná spojka 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 u="sng">
                <a:latin typeface="Nunito"/>
                <a:ea typeface="Nunito"/>
                <a:cs typeface="Nunito"/>
                <a:sym typeface="Nunito"/>
              </a:rPr>
              <a:t>Mit 16</a:t>
            </a:r>
            <a:r>
              <a:rPr lang="cs" sz="2400">
                <a:latin typeface="Nunito"/>
                <a:ea typeface="Nunito"/>
                <a:cs typeface="Nunito"/>
                <a:sym typeface="Nunito"/>
              </a:rPr>
              <a:t> war ich in einem Sprachkurs in Österreich.</a:t>
            </a:r>
            <a:endParaRPr sz="2400">
              <a:solidFill>
                <a:srgbClr val="434343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 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 u="sng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ALS</a:t>
            </a:r>
            <a:r>
              <a:rPr lang="cs" sz="2200" u="sng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 u="sng"/>
              <a:t>ich 16 war</a:t>
            </a:r>
            <a:r>
              <a:rPr lang="cs" sz="2200"/>
              <a:t>, war ich in einem Sprachkurs in Österreich.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404350" y="19490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3"/>
          <p:cNvSpPr/>
          <p:nvPr/>
        </p:nvSpPr>
        <p:spPr>
          <a:xfrm>
            <a:off x="686425" y="3098900"/>
            <a:ext cx="385500" cy="738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4"/>
          <p:cNvSpPr txBox="1"/>
          <p:nvPr>
            <p:ph type="title"/>
          </p:nvPr>
        </p:nvSpPr>
        <p:spPr>
          <a:xfrm>
            <a:off x="819150" y="456650"/>
            <a:ext cx="7505700" cy="5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IV - DAMIT (ABY)</a:t>
            </a:r>
            <a:endParaRPr b="1"/>
          </a:p>
        </p:txBody>
      </p:sp>
      <p:sp>
        <p:nvSpPr>
          <p:cNvPr id="208" name="Google Shape;208;p24"/>
          <p:cNvSpPr txBox="1"/>
          <p:nvPr>
            <p:ph idx="1" type="body"/>
          </p:nvPr>
        </p:nvSpPr>
        <p:spPr>
          <a:xfrm>
            <a:off x="434700" y="1049150"/>
            <a:ext cx="8274600" cy="35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/>
              <a:t>Ich muss mich beeilen,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DAMIT </a:t>
            </a:r>
            <a:r>
              <a:rPr lang="cs" sz="2200"/>
              <a:t>ich rechtzeitig komme.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Wozu? - účelová věta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odměty obou vět stejné           lze zkrátit: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muss mich beeilen,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UM </a:t>
            </a:r>
            <a:r>
              <a:rPr lang="cs" sz="2200"/>
              <a:t>rechtzeitig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zu kommen.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 u="sng"/>
              <a:t>Ich</a:t>
            </a:r>
            <a:r>
              <a:rPr lang="cs" sz="2200"/>
              <a:t> muss Ida abholen,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DAMIT </a:t>
            </a:r>
            <a:r>
              <a:rPr lang="cs" sz="2200" u="sng"/>
              <a:t>wir</a:t>
            </a:r>
            <a:r>
              <a:rPr lang="cs" sz="2200"/>
              <a:t> rechtzeitig kommen.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nelze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9" name="Google Shape;209;p24"/>
          <p:cNvSpPr/>
          <p:nvPr/>
        </p:nvSpPr>
        <p:spPr>
          <a:xfrm>
            <a:off x="507775" y="19584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4"/>
          <p:cNvSpPr/>
          <p:nvPr/>
        </p:nvSpPr>
        <p:spPr>
          <a:xfrm>
            <a:off x="4344225" y="265430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5"/>
          <p:cNvSpPr txBox="1"/>
          <p:nvPr>
            <p:ph type="title"/>
          </p:nvPr>
        </p:nvSpPr>
        <p:spPr>
          <a:xfrm>
            <a:off x="819150" y="456650"/>
            <a:ext cx="7505700" cy="5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V - ABY: DAMIT x DASS</a:t>
            </a:r>
            <a:endParaRPr b="1"/>
          </a:p>
        </p:txBody>
      </p:sp>
      <p:sp>
        <p:nvSpPr>
          <p:cNvPr id="216" name="Google Shape;216;p25"/>
          <p:cNvSpPr txBox="1"/>
          <p:nvPr>
            <p:ph idx="1" type="body"/>
          </p:nvPr>
        </p:nvSpPr>
        <p:spPr>
          <a:xfrm>
            <a:off x="434700" y="1049150"/>
            <a:ext cx="8274600" cy="35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/>
              <a:t>Ich muss lernen,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DAMIT </a:t>
            </a:r>
            <a:r>
              <a:rPr lang="cs" sz="2200"/>
              <a:t>ich das Abitur bestehe.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Wozu? - účelová věta; můžeme zkrátit na: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muss lernen,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UM </a:t>
            </a:r>
            <a:r>
              <a:rPr lang="cs" sz="2200"/>
              <a:t>das Abitur</a:t>
            </a:r>
            <a:r>
              <a:rPr lang="cs" sz="2200"/>
              <a:t>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zu bestehen.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hoffe</a:t>
            </a:r>
            <a:r>
              <a:rPr lang="cs" sz="2200"/>
              <a:t>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DASS </a:t>
            </a:r>
            <a:r>
              <a:rPr lang="cs" sz="2200"/>
              <a:t>ich das Abitur bestehe.              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předmětná věta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hoffe, das Abitur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zu bestehen </a:t>
            </a:r>
            <a:r>
              <a:rPr lang="cs" sz="24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= možné zkrácení</a:t>
            </a:r>
            <a:endParaRPr sz="24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7" name="Google Shape;217;p25"/>
          <p:cNvSpPr/>
          <p:nvPr/>
        </p:nvSpPr>
        <p:spPr>
          <a:xfrm>
            <a:off x="507775" y="191145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5"/>
          <p:cNvSpPr/>
          <p:nvPr/>
        </p:nvSpPr>
        <p:spPr>
          <a:xfrm>
            <a:off x="5397375" y="34441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/>
          <p:nvPr>
            <p:ph type="title"/>
          </p:nvPr>
        </p:nvSpPr>
        <p:spPr>
          <a:xfrm>
            <a:off x="479550" y="423150"/>
            <a:ext cx="8218200" cy="103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NEBENSÄTZE VI: INDIREKTE FRAGEN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                             (NEPŘÍMÉ OTÁZKY)</a:t>
            </a:r>
            <a:endParaRPr/>
          </a:p>
        </p:txBody>
      </p:sp>
      <p:sp>
        <p:nvSpPr>
          <p:cNvPr id="224" name="Google Shape;224;p26"/>
          <p:cNvSpPr txBox="1"/>
          <p:nvPr>
            <p:ph idx="1" type="body"/>
          </p:nvPr>
        </p:nvSpPr>
        <p:spPr>
          <a:xfrm>
            <a:off x="479550" y="1607925"/>
            <a:ext cx="8143200" cy="307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/>
              <a:t>Wann beginnt unsere Online-Stunde?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Otázku můžeme vyjádřit i vedlejší větou: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Könnten Sie mir sagen, </a:t>
            </a:r>
            <a:r>
              <a:rPr lang="cs" sz="2200" u="sng"/>
              <a:t>wann unsere Online-Stunde beginnt</a:t>
            </a:r>
            <a:r>
              <a:rPr lang="cs" sz="2200"/>
              <a:t>?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weiß nicht, </a:t>
            </a:r>
            <a:r>
              <a:rPr lang="cs" sz="2200" u="sng"/>
              <a:t>wann unsere Online-Stunde beginnt</a:t>
            </a:r>
            <a:r>
              <a:rPr lang="cs" sz="2200"/>
              <a:t>.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200"/>
              <a:t>Ich bin nicht sicher, </a:t>
            </a:r>
            <a:r>
              <a:rPr lang="cs" sz="2200" u="sng"/>
              <a:t>wann unsere Online-Stunde beginnt</a:t>
            </a:r>
            <a:r>
              <a:rPr lang="cs" sz="2200"/>
              <a:t>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7"/>
          <p:cNvSpPr txBox="1"/>
          <p:nvPr>
            <p:ph type="title"/>
          </p:nvPr>
        </p:nvSpPr>
        <p:spPr>
          <a:xfrm>
            <a:off x="545375" y="550675"/>
            <a:ext cx="7779600" cy="9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NEBENSÄTZE VI: INDIREKTE FRAGEN </a:t>
            </a:r>
            <a:r>
              <a:rPr lang="cs"/>
              <a:t>+ OB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                             (NEPŘÍMÉ OTÁZKY)</a:t>
            </a:r>
            <a:endParaRPr/>
          </a:p>
        </p:txBody>
      </p:sp>
      <p:sp>
        <p:nvSpPr>
          <p:cNvPr id="230" name="Google Shape;230;p27"/>
          <p:cNvSpPr txBox="1"/>
          <p:nvPr>
            <p:ph idx="1" type="body"/>
          </p:nvPr>
        </p:nvSpPr>
        <p:spPr>
          <a:xfrm>
            <a:off x="479550" y="1607925"/>
            <a:ext cx="8143200" cy="307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/>
              <a:t>Haben wir morgen unsere </a:t>
            </a:r>
            <a:r>
              <a:rPr lang="cs" sz="2200"/>
              <a:t>Online-Stunde</a:t>
            </a:r>
            <a:r>
              <a:rPr lang="cs" sz="2200"/>
              <a:t>?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Otázku m</a:t>
            </a:r>
            <a:r>
              <a:rPr lang="cs" sz="2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ůžeme vyjádřit i vedlejší větou s ob (=zda):</a:t>
            </a:r>
            <a:endParaRPr sz="2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Könnten Sie mir sagen, </a:t>
            </a:r>
            <a:r>
              <a:rPr lang="cs" sz="2200" u="sng"/>
              <a:t>ob wir morgen unsere Online-Stunde haben</a:t>
            </a:r>
            <a:r>
              <a:rPr lang="cs" sz="2200"/>
              <a:t>?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/>
              <a:t>Ich weiß nicht, </a:t>
            </a:r>
            <a:r>
              <a:rPr lang="cs" sz="2200" u="sng"/>
              <a:t>ob wir morgen unsere Online-Stunde haben.</a:t>
            </a:r>
            <a:endParaRPr sz="22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200"/>
              <a:t>Ich bin nicht sicher, </a:t>
            </a:r>
            <a:r>
              <a:rPr lang="cs" sz="2200" u="sng"/>
              <a:t>ob wir morgen unsere Online-Stunde haben.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819150" y="554775"/>
            <a:ext cx="7662300" cy="101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</a:t>
            </a:r>
            <a:r>
              <a:rPr b="1" lang="cs"/>
              <a:t> </a:t>
            </a:r>
            <a:r>
              <a:rPr lang="cs"/>
              <a:t>             </a:t>
            </a:r>
            <a:r>
              <a:rPr b="1" lang="cs"/>
              <a:t>SPOJKA - PODMĚT - PŘÍSUDEK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    KONJUNKTION - SUBJEKT - PRÄDIKAT</a:t>
            </a:r>
            <a:endParaRPr b="1"/>
          </a:p>
        </p:txBody>
      </p:sp>
      <p:sp>
        <p:nvSpPr>
          <p:cNvPr id="136" name="Google Shape;136;p14"/>
          <p:cNvSpPr txBox="1"/>
          <p:nvPr>
            <p:ph idx="1" type="body"/>
          </p:nvPr>
        </p:nvSpPr>
        <p:spPr>
          <a:xfrm>
            <a:off x="819150" y="1570275"/>
            <a:ext cx="7505700" cy="30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Ich war bei meinen Freunden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UND (a) ...           </a:t>
            </a:r>
            <a:r>
              <a:rPr lang="cs" sz="2400"/>
              <a:t>    Unsere Küche ist klein,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ABER (ale)</a:t>
            </a:r>
            <a:r>
              <a:rPr lang="cs" sz="2400"/>
              <a:t>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...</a:t>
            </a:r>
            <a:r>
              <a:rPr lang="cs" sz="2400"/>
              <a:t>                             Ich möchte fernsehen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ODER (nebo)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...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</a:t>
            </a:r>
            <a:r>
              <a:rPr lang="cs" sz="2400"/>
              <a:t>                    Unsere Möbel sind nicht neu,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SONDERN (nýbrž)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...</a:t>
            </a:r>
            <a:r>
              <a:rPr lang="cs" sz="2400"/>
              <a:t>  Ich fahre mit dem Bus,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DENN (neboť) ...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/>
          <p:nvPr>
            <p:ph type="title"/>
          </p:nvPr>
        </p:nvSpPr>
        <p:spPr>
          <a:xfrm>
            <a:off x="819150" y="554775"/>
            <a:ext cx="7662300" cy="101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 </a:t>
            </a:r>
            <a:r>
              <a:rPr lang="cs"/>
              <a:t>             </a:t>
            </a:r>
            <a:r>
              <a:rPr b="1" lang="cs"/>
              <a:t>SPOJKA - PODMĚT - PŘÍSUDEK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    KONJUNKTION - SUBJEKT - PRÄDIKAT</a:t>
            </a:r>
            <a:endParaRPr b="1"/>
          </a:p>
        </p:txBody>
      </p:sp>
      <p:sp>
        <p:nvSpPr>
          <p:cNvPr id="142" name="Google Shape;142;p15"/>
          <p:cNvSpPr txBox="1"/>
          <p:nvPr>
            <p:ph idx="1" type="body"/>
          </p:nvPr>
        </p:nvSpPr>
        <p:spPr>
          <a:xfrm>
            <a:off x="819150" y="1570275"/>
            <a:ext cx="7505700" cy="30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Ich war bei meinen Freunden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UND</a:t>
            </a:r>
            <a:r>
              <a:rPr lang="cs" sz="2400"/>
              <a:t> wir hatten viel Spaß. Unsere Küche ist klein,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ABER</a:t>
            </a:r>
            <a:r>
              <a:rPr lang="cs" sz="2400"/>
              <a:t> sie ist praktisch.                     Ich möchte fernsehen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ODER</a:t>
            </a:r>
            <a:r>
              <a:rPr lang="cs" sz="2400"/>
              <a:t> ich kann auch chatten. Unsere Möbel sind nicht neu,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SONDERN </a:t>
            </a:r>
            <a:r>
              <a:rPr lang="cs" sz="2400"/>
              <a:t>sehr alt.     Ich fahre mit dem Bus,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DENN </a:t>
            </a:r>
            <a:r>
              <a:rPr lang="cs" sz="2400"/>
              <a:t>es ist billiger.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819150" y="479550"/>
            <a:ext cx="7505700" cy="10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B</a:t>
            </a:r>
            <a:r>
              <a:rPr b="1" lang="cs"/>
              <a:t> </a:t>
            </a:r>
            <a:r>
              <a:rPr lang="cs"/>
              <a:t>           </a:t>
            </a:r>
            <a:r>
              <a:rPr b="1" lang="cs"/>
              <a:t>SPOJKA - PŘÍSUDEK - PODMĚT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  KONJUNKTION - PRÄDIKAT - SUBJEKT</a:t>
            </a:r>
            <a:endParaRPr/>
          </a:p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>
            <a:off x="413725" y="1547250"/>
            <a:ext cx="8340600" cy="31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Ich möchte in Irland jobben,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DESHALB (proto)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...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400"/>
              <a:t> 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DESHALB/DARUM/DESWEGEN                        </a:t>
            </a:r>
            <a:r>
              <a:rPr lang="cs" sz="2400"/>
              <a:t>Ich habe Fieber,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TROTZDEM (přesto) ... </a:t>
            </a:r>
            <a:r>
              <a:rPr lang="cs" sz="2400"/>
              <a:t>                           Sie macht einen Deutschkurs,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DANN (potom) ... </a:t>
            </a:r>
            <a:r>
              <a:rPr lang="cs" sz="2400"/>
              <a:t>               (Ich muss mich beeilen,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SONST (jinak) …</a:t>
            </a:r>
            <a:r>
              <a:rPr lang="cs" sz="2400"/>
              <a:t>)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400"/>
              <a:t>                              (Ich schreibe ein Referat,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AUSSERDEM (kromě toho)…</a:t>
            </a:r>
            <a:r>
              <a:rPr lang="cs" sz="2400"/>
              <a:t>)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/>
          <p:nvPr>
            <p:ph type="title"/>
          </p:nvPr>
        </p:nvSpPr>
        <p:spPr>
          <a:xfrm>
            <a:off x="819150" y="479550"/>
            <a:ext cx="7505700" cy="10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B </a:t>
            </a:r>
            <a:r>
              <a:rPr lang="cs"/>
              <a:t>           </a:t>
            </a:r>
            <a:r>
              <a:rPr b="1" lang="cs"/>
              <a:t>SPOJKA - PŘÍSUDEK - PODMĚT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  KONJUNKTION - PRÄDIKAT - SUBJEKT</a:t>
            </a:r>
            <a:endParaRPr/>
          </a:p>
        </p:txBody>
      </p:sp>
      <p:sp>
        <p:nvSpPr>
          <p:cNvPr id="154" name="Google Shape;154;p17"/>
          <p:cNvSpPr txBox="1"/>
          <p:nvPr>
            <p:ph idx="1" type="body"/>
          </p:nvPr>
        </p:nvSpPr>
        <p:spPr>
          <a:xfrm>
            <a:off x="413725" y="1547250"/>
            <a:ext cx="8406300" cy="31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I</a:t>
            </a:r>
            <a:r>
              <a:rPr lang="cs" sz="2400"/>
              <a:t>ch möchte in Irland jobben,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DESHALB </a:t>
            </a:r>
            <a:r>
              <a:rPr lang="cs" sz="2400"/>
              <a:t>lerne ich Englisch.   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DESHALB/DARUM/DESWEGEN                        </a:t>
            </a:r>
            <a:r>
              <a:rPr lang="cs" sz="2400"/>
              <a:t>Ich habe Fieber,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TROTZDEM </a:t>
            </a:r>
            <a:r>
              <a:rPr lang="cs" sz="2400"/>
              <a:t>gehe ich zum Fußballtraining.  Sie macht einen Deutschkurs,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DANN </a:t>
            </a:r>
            <a:r>
              <a:rPr lang="cs" sz="2400"/>
              <a:t>will sie dort jobben.         (Ich muss mich beeilen,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SONST </a:t>
            </a:r>
            <a:r>
              <a:rPr lang="cs" sz="2400"/>
              <a:t>komme ich zu spät.)                   (Ich schreibe ein Referat,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AUSSERDEM </a:t>
            </a:r>
            <a:r>
              <a:rPr lang="cs" sz="2400"/>
              <a:t>muss ich noch lesen.)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/>
          <p:nvPr>
            <p:ph type="title"/>
          </p:nvPr>
        </p:nvSpPr>
        <p:spPr>
          <a:xfrm>
            <a:off x="526575" y="592400"/>
            <a:ext cx="7917300" cy="10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 - VEDLEJŠÍ VĚTA:  SLOVESO NA KONCI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      NEBENSATZ:  VERB AM SATZENDE</a:t>
            </a:r>
            <a:endParaRPr b="1"/>
          </a:p>
        </p:txBody>
      </p:sp>
      <p:sp>
        <p:nvSpPr>
          <p:cNvPr id="160" name="Google Shape;160;p18"/>
          <p:cNvSpPr txBox="1"/>
          <p:nvPr>
            <p:ph idx="1" type="body"/>
          </p:nvPr>
        </p:nvSpPr>
        <p:spPr>
          <a:xfrm>
            <a:off x="819150" y="1579725"/>
            <a:ext cx="7869300" cy="31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 Ich bin nicht gekommen,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WEIL</a:t>
            </a:r>
            <a:r>
              <a:rPr lang="cs" sz="2400"/>
              <a:t> ich Mathe lernen musste.          </a:t>
            </a:r>
            <a:r>
              <a:rPr lang="cs" sz="2400"/>
              <a:t>Ich bin nicht gekommen,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WEIL</a:t>
            </a:r>
            <a:r>
              <a:rPr lang="cs" sz="2400"/>
              <a:t> ich Mathe gelernt habe.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hatte, musste, habe = určité tvary           </a:t>
            </a:r>
            <a:r>
              <a:rPr lang="cs" sz="2400">
                <a:solidFill>
                  <a:srgbClr val="434343"/>
                </a:solidFill>
              </a:rPr>
              <a:t>poslední místo ve větě                                                        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lernen, gelernt = neurčité tvary             </a:t>
            </a:r>
            <a:r>
              <a:rPr lang="cs" sz="2400">
                <a:solidFill>
                  <a:srgbClr val="434343"/>
                </a:solidFill>
              </a:rPr>
              <a:t>předposlední místo ve větě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61" name="Google Shape;161;p18"/>
          <p:cNvSpPr/>
          <p:nvPr/>
        </p:nvSpPr>
        <p:spPr>
          <a:xfrm>
            <a:off x="6845450" y="278860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"/>
          <p:cNvSpPr/>
          <p:nvPr/>
        </p:nvSpPr>
        <p:spPr>
          <a:xfrm flipH="1" rot="10800000">
            <a:off x="6356650" y="3775750"/>
            <a:ext cx="667500" cy="366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/>
          <p:nvPr>
            <p:ph type="title"/>
          </p:nvPr>
        </p:nvSpPr>
        <p:spPr>
          <a:xfrm>
            <a:off x="667625" y="592400"/>
            <a:ext cx="7823400" cy="8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 - VEDLEJŠÍ VĚTA PŘED VĚTOU HLAVNÍ</a:t>
            </a:r>
            <a:endParaRPr b="1"/>
          </a:p>
        </p:txBody>
      </p:sp>
      <p:sp>
        <p:nvSpPr>
          <p:cNvPr id="168" name="Google Shape;168;p19"/>
          <p:cNvSpPr txBox="1"/>
          <p:nvPr>
            <p:ph idx="1" type="body"/>
          </p:nvPr>
        </p:nvSpPr>
        <p:spPr>
          <a:xfrm>
            <a:off x="479550" y="1579725"/>
            <a:ext cx="8208900" cy="31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WENN</a:t>
            </a:r>
            <a:r>
              <a:rPr lang="cs" sz="2400"/>
              <a:t> das Wetter schlecht ist, bleiben wir zu Hause.        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WEIL/DA</a:t>
            </a:r>
            <a:r>
              <a:rPr lang="cs" sz="2400"/>
              <a:t> ich Mathe gelernt habe, konnte ich nicht kommen.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             pokud věta hlavní následuje za větou vedlejší, použijeme </a:t>
            </a:r>
            <a:r>
              <a:rPr lang="cs" sz="2400">
                <a:solidFill>
                  <a:schemeClr val="lt1"/>
                </a:solidFill>
              </a:rPr>
              <a:t>slovosled B</a:t>
            </a:r>
            <a:r>
              <a:rPr lang="cs" sz="2400"/>
              <a:t> (nejprve přísudek a potom podmět)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            tento slovosled odpovídá slovosledu jednoduché věty po příslovečném určení: Gestern </a:t>
            </a:r>
            <a:r>
              <a:rPr lang="cs" sz="2400">
                <a:solidFill>
                  <a:schemeClr val="lt1"/>
                </a:solidFill>
              </a:rPr>
              <a:t>konnte ich</a:t>
            </a:r>
            <a:r>
              <a:rPr lang="cs" sz="2400"/>
              <a:t> nicht kommen.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    </a:t>
            </a:r>
            <a:r>
              <a:rPr lang="cs" sz="2400">
                <a:solidFill>
                  <a:srgbClr val="434343"/>
                </a:solidFill>
              </a:rPr>
              <a:t>                                                   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69" name="Google Shape;169;p19"/>
          <p:cNvSpPr/>
          <p:nvPr/>
        </p:nvSpPr>
        <p:spPr>
          <a:xfrm>
            <a:off x="582975" y="2910250"/>
            <a:ext cx="667500" cy="366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9"/>
          <p:cNvSpPr/>
          <p:nvPr/>
        </p:nvSpPr>
        <p:spPr>
          <a:xfrm flipH="1" rot="10800000">
            <a:off x="582975" y="3945000"/>
            <a:ext cx="667500" cy="366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819150" y="592400"/>
            <a:ext cx="7505700" cy="6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I - WEIL (DA), DASS</a:t>
            </a:r>
            <a:endParaRPr b="1"/>
          </a:p>
        </p:txBody>
      </p:sp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507775" y="1203600"/>
            <a:ext cx="8058300" cy="343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Gestern musste ich Mathe lernen,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WEIL (protože) …  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příčinná věta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Petra hat gesagt,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DASS (že) …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Ich bitte ihn,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DASS (aby) ...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 předmětná věta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7" name="Google Shape;177;p20"/>
          <p:cNvSpPr/>
          <p:nvPr/>
        </p:nvSpPr>
        <p:spPr>
          <a:xfrm>
            <a:off x="507775" y="21021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0"/>
          <p:cNvSpPr/>
          <p:nvPr/>
        </p:nvSpPr>
        <p:spPr>
          <a:xfrm>
            <a:off x="507775" y="425940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 txBox="1"/>
          <p:nvPr>
            <p:ph type="title"/>
          </p:nvPr>
        </p:nvSpPr>
        <p:spPr>
          <a:xfrm>
            <a:off x="819150" y="592400"/>
            <a:ext cx="7505700" cy="6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NEBENSÄTZE I - WEIL (DA), DASS</a:t>
            </a:r>
            <a:endParaRPr b="1"/>
          </a:p>
        </p:txBody>
      </p:sp>
      <p:sp>
        <p:nvSpPr>
          <p:cNvPr id="184" name="Google Shape;184;p21"/>
          <p:cNvSpPr txBox="1"/>
          <p:nvPr>
            <p:ph idx="1" type="body"/>
          </p:nvPr>
        </p:nvSpPr>
        <p:spPr>
          <a:xfrm>
            <a:off x="413725" y="1203600"/>
            <a:ext cx="8274600" cy="343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/>
              <a:t>Gestern musste ich Mathe lernen,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WEIL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200"/>
              <a:t>wir einen Test schreiben. </a:t>
            </a:r>
            <a:r>
              <a:rPr lang="cs" sz="2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příčinná věta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Petra hat gesagt,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DASS </a:t>
            </a:r>
            <a:r>
              <a:rPr lang="cs" sz="2200"/>
              <a:t>sie gestern Mathe lernen musste.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Ich bitte ihn, 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DASS</a:t>
            </a:r>
            <a:r>
              <a:rPr lang="cs" sz="2400"/>
              <a:t> er einkaufen geht.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     předmětná věta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5" name="Google Shape;185;p21"/>
          <p:cNvSpPr/>
          <p:nvPr/>
        </p:nvSpPr>
        <p:spPr>
          <a:xfrm>
            <a:off x="507775" y="2102175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1"/>
          <p:cNvSpPr/>
          <p:nvPr/>
        </p:nvSpPr>
        <p:spPr>
          <a:xfrm>
            <a:off x="507775" y="4259400"/>
            <a:ext cx="667500" cy="376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