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5" r:id="rId9"/>
    <p:sldId id="264" r:id="rId10"/>
    <p:sldId id="263" r:id="rId11"/>
    <p:sldId id="266" r:id="rId12"/>
    <p:sldId id="267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935"/>
    <p:restoredTop sz="93059"/>
  </p:normalViewPr>
  <p:slideViewPr>
    <p:cSldViewPr snapToGrid="0" snapToObjects="1">
      <p:cViewPr varScale="1">
        <p:scale>
          <a:sx n="101" d="100"/>
          <a:sy n="101" d="100"/>
        </p:scale>
        <p:origin x="200" y="7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3/25/20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3/25/20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3/25/20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3/25/20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 s citac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3/25/20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vda nebo neprav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3/25/20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
Druhá úroveň
Třetí úroveň
Čtvrtá úroveň
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3/25/20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cs-CZ"/>
              <a:t>Upravte styly předlohy textu.
Druhá úroveň
Třetí úroveň
Čtvrtá úroveň
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3/25/20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
Druhá úroveň
Třetí úroveň
Čtvrtá úroveň
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3/25/20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3/25/20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cs-CZ"/>
              <a:t>Upravte styly předlohy textu.
Druhá úroveň
Třetí úroveň
Čtvrtá úroveň
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cs-CZ"/>
              <a:t>Upravte styly předlohy textu.
Druhá úroveň
Třetí úroveň
Čtvrtá úroveň
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3/25/20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cs-CZ"/>
              <a:t>Upravte styly předlohy textu.
Druhá úroveň
Třetí úroveň
Čtvrtá úroveň
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cs-CZ"/>
              <a:t>Upravte styly předlohy textu.
Druhá úroveň
Třetí úroveň
Čtvrtá úroveň
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3/25/20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3/25/20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3/25/20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cs-CZ"/>
              <a:t>Upravte styly předlohy textu.
Druhá úroveň
Třetí úroveň
Čtvrtá úroveň
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3/25/20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3/25/20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
Druhá úroveň
Třetí úroveň
Čtvrtá úroveň
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3/25/20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i-lector.com/clanek/podminovaci-zpusob/" TargetMode="External"/><Relationship Id="rId2" Type="http://schemas.openxmlformats.org/officeDocument/2006/relationships/hyperlink" Target="https://www.youtube.com/watch?v=QPrhKAQUxEA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_qXoN3J-EHI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://www.nj.cz/slovesakonj1.html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328A7E8-AEF6-6841-B70D-31BBC9FC717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3.A.- Konjunktiv II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753B4C17-783D-3F42-848C-733CAF11DBB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Podmiňovací způsob</a:t>
            </a:r>
          </a:p>
        </p:txBody>
      </p:sp>
    </p:spTree>
    <p:extLst>
      <p:ext uri="{BB962C8B-B14F-4D97-AF65-F5344CB8AC3E}">
        <p14:creationId xmlns:p14="http://schemas.microsoft.com/office/powerpoint/2010/main" val="30375022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BDB56D7-86F1-4B47-8F9E-C75EEFD4A5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Další odkazy k vysvětlení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A64B72F-140C-3C47-8BBF-1DA8199145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učebnice strana 156 – 157</a:t>
            </a:r>
          </a:p>
          <a:p>
            <a:r>
              <a:rPr lang="cs-CZ" dirty="0">
                <a:hlinkClick r:id="rId2"/>
              </a:rPr>
              <a:t>https://www.youtube.com/watch?v=QPrhKAQUxEA</a:t>
            </a:r>
            <a:r>
              <a:rPr lang="cs-CZ" dirty="0"/>
              <a:t> (doporučuji)</a:t>
            </a:r>
          </a:p>
          <a:p>
            <a:r>
              <a:rPr lang="cs-CZ" dirty="0">
                <a:hlinkClick r:id="rId3"/>
              </a:rPr>
              <a:t>http://i-lector.com/clanek/podminovaci-zpusob/</a:t>
            </a:r>
            <a:endParaRPr lang="cs-CZ" dirty="0"/>
          </a:p>
          <a:p>
            <a:r>
              <a:rPr lang="cs-CZ" dirty="0">
                <a:hlinkClick r:id="rId4"/>
              </a:rPr>
              <a:t>https://www.youtube.com/watch?v=_qXoN3J-EHI</a:t>
            </a:r>
            <a:endParaRPr lang="cs-CZ" dirty="0"/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35134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3A37F86-B490-7D40-9628-6C462523A4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8004" y="132522"/>
            <a:ext cx="8596668" cy="1320800"/>
          </a:xfrm>
        </p:spPr>
        <p:txBody>
          <a:bodyPr/>
          <a:lstStyle/>
          <a:p>
            <a:r>
              <a:rPr lang="cs-CZ" dirty="0"/>
              <a:t>S. 146/</a:t>
            </a:r>
            <a:r>
              <a:rPr lang="cs-CZ" dirty="0" err="1"/>
              <a:t>Übung</a:t>
            </a:r>
            <a:r>
              <a:rPr lang="cs-CZ" dirty="0"/>
              <a:t> 2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319C8A24-AF6F-6042-A784-A97C84926A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333" y="689645"/>
            <a:ext cx="8148615" cy="6110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2741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3A37F86-B490-7D40-9628-6C462523A4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8004" y="132522"/>
            <a:ext cx="8596668" cy="1320800"/>
          </a:xfrm>
        </p:spPr>
        <p:txBody>
          <a:bodyPr/>
          <a:lstStyle/>
          <a:p>
            <a:r>
              <a:rPr lang="cs-CZ" dirty="0"/>
              <a:t>S. 146/</a:t>
            </a:r>
            <a:r>
              <a:rPr lang="cs-CZ" dirty="0" err="1"/>
              <a:t>Übung</a:t>
            </a:r>
            <a:r>
              <a:rPr lang="cs-CZ" dirty="0"/>
              <a:t> 3 c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2F5DE23E-5254-324A-AD9B-CCDDE243B2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9700" y="754868"/>
            <a:ext cx="11150600" cy="2448705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23C115DE-C704-154C-8100-06788F6C17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9700" y="2989609"/>
            <a:ext cx="11150600" cy="3868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1780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C4F7417-1252-FF49-9E62-2B925A1184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Konjunktiv II (Konjunktiv préterita)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FDEBCD9C-B004-BF4A-8FB3-8208D78A1F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361661"/>
            <a:ext cx="8596668" cy="4679701"/>
          </a:xfrm>
        </p:spPr>
        <p:txBody>
          <a:bodyPr>
            <a:normAutofit fontScale="92500" lnSpcReduction="20000"/>
          </a:bodyPr>
          <a:lstStyle/>
          <a:p>
            <a:r>
              <a:rPr lang="cs-CZ" dirty="0"/>
              <a:t>používá se pro vyjádření nepřímé řeči v minulosti nebo nepravděpodobných jevů</a:t>
            </a:r>
          </a:p>
          <a:p>
            <a:r>
              <a:rPr lang="cs-CZ" dirty="0"/>
              <a:t>vyjádření přání a naděje</a:t>
            </a:r>
          </a:p>
          <a:p>
            <a:r>
              <a:rPr lang="de-DE" i="1" dirty="0" err="1"/>
              <a:t>např</a:t>
            </a:r>
            <a:r>
              <a:rPr lang="de-DE" i="1" dirty="0"/>
              <a:t>.:</a:t>
            </a:r>
            <a:r>
              <a:rPr lang="de-DE" dirty="0"/>
              <a:t> Ich wünschte, ich hätte eine Million Euro.</a:t>
            </a:r>
          </a:p>
          <a:p>
            <a:r>
              <a:rPr lang="de-DE" dirty="0" err="1"/>
              <a:t>bezvýznamné</a:t>
            </a:r>
            <a:r>
              <a:rPr lang="de-DE" dirty="0"/>
              <a:t> </a:t>
            </a:r>
            <a:r>
              <a:rPr lang="de-DE" dirty="0" err="1"/>
              <a:t>výroky</a:t>
            </a:r>
            <a:r>
              <a:rPr lang="de-DE" dirty="0"/>
              <a:t>/ </a:t>
            </a:r>
            <a:r>
              <a:rPr lang="de-DE" dirty="0" err="1"/>
              <a:t>podmiňovací</a:t>
            </a:r>
            <a:r>
              <a:rPr lang="de-DE" dirty="0"/>
              <a:t> </a:t>
            </a:r>
            <a:r>
              <a:rPr lang="de-DE" dirty="0" err="1"/>
              <a:t>věty</a:t>
            </a:r>
            <a:endParaRPr lang="de-DE" dirty="0"/>
          </a:p>
          <a:p>
            <a:r>
              <a:rPr lang="de-DE" i="1" dirty="0" err="1"/>
              <a:t>např</a:t>
            </a:r>
            <a:r>
              <a:rPr lang="de-DE" i="1" dirty="0"/>
              <a:t>.:</a:t>
            </a:r>
            <a:r>
              <a:rPr lang="de-DE" dirty="0"/>
              <a:t> Ich würde dir helfen.</a:t>
            </a:r>
            <a:br>
              <a:rPr lang="de-DE" dirty="0"/>
            </a:br>
            <a:r>
              <a:rPr lang="de-DE" dirty="0"/>
              <a:t>Wenn ich Zeit hätte, würde ich dir helfen.</a:t>
            </a:r>
          </a:p>
          <a:p>
            <a:r>
              <a:rPr lang="de-DE" dirty="0" err="1"/>
              <a:t>Obzvláště</a:t>
            </a:r>
            <a:r>
              <a:rPr lang="de-DE" dirty="0"/>
              <a:t> </a:t>
            </a:r>
            <a:r>
              <a:rPr lang="de-DE" dirty="0" err="1"/>
              <a:t>zdvořilé</a:t>
            </a:r>
            <a:r>
              <a:rPr lang="de-DE" dirty="0"/>
              <a:t> / </a:t>
            </a:r>
            <a:r>
              <a:rPr lang="de-DE" dirty="0" err="1"/>
              <a:t>opatrné</a:t>
            </a:r>
            <a:r>
              <a:rPr lang="de-DE" dirty="0"/>
              <a:t> </a:t>
            </a:r>
            <a:r>
              <a:rPr lang="de-DE" dirty="0" err="1"/>
              <a:t>dotazy</a:t>
            </a:r>
            <a:endParaRPr lang="de-DE" dirty="0"/>
          </a:p>
          <a:p>
            <a:r>
              <a:rPr lang="de-DE" i="1" dirty="0" err="1"/>
              <a:t>např</a:t>
            </a:r>
            <a:r>
              <a:rPr lang="de-DE" i="1" dirty="0"/>
              <a:t>.:</a:t>
            </a:r>
            <a:r>
              <a:rPr lang="de-DE" dirty="0"/>
              <a:t> Wären Sie bereit, das zu tun?</a:t>
            </a:r>
            <a:br>
              <a:rPr lang="de-DE" dirty="0"/>
            </a:br>
            <a:r>
              <a:rPr lang="de-DE" dirty="0"/>
              <a:t>Heute habe ich keine Zeit - wie wäre es am Freitag?</a:t>
            </a:r>
          </a:p>
          <a:p>
            <a:r>
              <a:rPr lang="de-DE" dirty="0" err="1"/>
              <a:t>opatrné</a:t>
            </a:r>
            <a:r>
              <a:rPr lang="de-DE" dirty="0"/>
              <a:t> / </a:t>
            </a:r>
            <a:r>
              <a:rPr lang="de-DE" dirty="0" err="1"/>
              <a:t>zdrženlivé</a:t>
            </a:r>
            <a:r>
              <a:rPr lang="de-DE" dirty="0"/>
              <a:t> </a:t>
            </a:r>
            <a:r>
              <a:rPr lang="de-DE" dirty="0" err="1"/>
              <a:t>výpovědi</a:t>
            </a:r>
            <a:endParaRPr lang="de-DE" dirty="0"/>
          </a:p>
          <a:p>
            <a:r>
              <a:rPr lang="de-DE" i="1" dirty="0" err="1"/>
              <a:t>např</a:t>
            </a:r>
            <a:r>
              <a:rPr lang="de-DE" i="1" dirty="0"/>
              <a:t>.:</a:t>
            </a:r>
            <a:r>
              <a:rPr lang="de-DE" dirty="0"/>
              <a:t> Das wäre toll.</a:t>
            </a:r>
            <a:br>
              <a:rPr lang="de-DE" dirty="0"/>
            </a:br>
            <a:r>
              <a:rPr lang="de-DE" dirty="0"/>
              <a:t>Das könnte man auch anders machen</a:t>
            </a:r>
            <a:r>
              <a:rPr lang="cs-CZ" dirty="0"/>
              <a:t>.</a:t>
            </a:r>
          </a:p>
          <a:p>
            <a:endParaRPr lang="cs-CZ" dirty="0"/>
          </a:p>
          <a:p>
            <a:r>
              <a:rPr lang="cs-CZ" dirty="0"/>
              <a:t>Pozn. Konjunktiv I se v mluvené němčině moc nepoužívá, spíše v médiích, psané mluvě, nepřímá řeč (</a:t>
            </a:r>
            <a:r>
              <a:rPr lang="de-DE" dirty="0"/>
              <a:t>Indirekte Rede</a:t>
            </a:r>
            <a:r>
              <a:rPr lang="cs-CZ" dirty="0"/>
              <a:t>) – učit se nebudeme! </a:t>
            </a:r>
            <a:r>
              <a:rPr lang="cs-CZ" dirty="0">
                <a:sym typeface="Wingdings" pitchFamily="2" charset="2"/>
              </a:rPr>
              <a:t>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132582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347D9B58-0B15-F247-8D81-4BF65DA20E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400" y="368576"/>
            <a:ext cx="6350000" cy="3619500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195C392E-D453-3C46-8F24-BDB8BDC778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400" y="3988076"/>
            <a:ext cx="9250017" cy="2701501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CD06B4EA-8127-FB45-8338-B30F76451E1C}"/>
              </a:ext>
            </a:extLst>
          </p:cNvPr>
          <p:cNvSpPr txBox="1"/>
          <p:nvPr/>
        </p:nvSpPr>
        <p:spPr>
          <a:xfrm>
            <a:off x="6947452" y="616226"/>
            <a:ext cx="291216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- </a:t>
            </a:r>
            <a:r>
              <a:rPr lang="cs-CZ" dirty="0" err="1"/>
              <a:t>sein</a:t>
            </a:r>
            <a:r>
              <a:rPr lang="cs-CZ" dirty="0"/>
              <a:t> – přehlasování kmene a přidáním koncovek: -e, -(e)st, -e, -en, -(e)t, -en,</a:t>
            </a:r>
          </a:p>
          <a:p>
            <a:pPr marL="285750" indent="-285750">
              <a:buFontTx/>
              <a:buChar char="-"/>
            </a:pPr>
            <a:r>
              <a:rPr lang="cs-CZ" dirty="0"/>
              <a:t>u </a:t>
            </a:r>
            <a:r>
              <a:rPr lang="cs-CZ" dirty="0" err="1"/>
              <a:t>haben</a:t>
            </a:r>
            <a:r>
              <a:rPr lang="cs-CZ" dirty="0"/>
              <a:t> a </a:t>
            </a:r>
            <a:r>
              <a:rPr lang="cs-CZ" dirty="0" err="1"/>
              <a:t>werden</a:t>
            </a:r>
            <a:r>
              <a:rPr lang="cs-CZ" dirty="0"/>
              <a:t> pouze přehláskou </a:t>
            </a:r>
          </a:p>
          <a:p>
            <a:pPr marL="285750" indent="-285750">
              <a:buFontTx/>
              <a:buChar char="-"/>
            </a:pPr>
            <a:r>
              <a:rPr lang="cs-CZ" dirty="0"/>
              <a:t>způsobová slovesa- přehláska</a:t>
            </a:r>
          </a:p>
          <a:p>
            <a:pPr marL="285750" indent="-285750">
              <a:buFontTx/>
              <a:buChar char="-"/>
            </a:pPr>
            <a:r>
              <a:rPr lang="cs-CZ" dirty="0" err="1"/>
              <a:t>wollen</a:t>
            </a:r>
            <a:r>
              <a:rPr lang="cs-CZ" dirty="0"/>
              <a:t> a </a:t>
            </a:r>
            <a:r>
              <a:rPr lang="cs-CZ" dirty="0" err="1"/>
              <a:t>sollen</a:t>
            </a:r>
            <a:r>
              <a:rPr lang="cs-CZ" dirty="0"/>
              <a:t> stejně jako préteritum</a:t>
            </a:r>
          </a:p>
        </p:txBody>
      </p:sp>
    </p:spTree>
    <p:extLst>
      <p:ext uri="{BB962C8B-B14F-4D97-AF65-F5344CB8AC3E}">
        <p14:creationId xmlns:p14="http://schemas.microsoft.com/office/powerpoint/2010/main" val="32270188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171B4AA5-35B9-334A-98B3-1DB6B5730B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599108"/>
            <a:ext cx="12236556" cy="3681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5160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8E04F004-89AB-1F4B-B6B7-04FF77A08B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1830869" cy="657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0663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07CA880-1846-4E44-98E5-B3DCF657B6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634" y="0"/>
            <a:ext cx="8596668" cy="1320800"/>
          </a:xfrm>
        </p:spPr>
        <p:txBody>
          <a:bodyPr/>
          <a:lstStyle/>
          <a:p>
            <a:r>
              <a:rPr lang="cs-CZ" dirty="0"/>
              <a:t>Pro maturanty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66491091-B9E9-A847-94DD-0E6F196E1E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374" y="787400"/>
            <a:ext cx="8853026" cy="607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4542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48D1EB7-6CDE-CB43-A623-46048B5005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Opisná forma </a:t>
            </a:r>
            <a:r>
              <a:rPr lang="cs-CZ" dirty="0" err="1"/>
              <a:t>würde</a:t>
            </a:r>
            <a:r>
              <a:rPr lang="cs-CZ" dirty="0"/>
              <a:t> + infinitiv</a:t>
            </a:r>
            <a:br>
              <a:rPr lang="cs-CZ" dirty="0"/>
            </a:br>
            <a:r>
              <a:rPr lang="cs-CZ" dirty="0"/>
              <a:t>(pro všechny)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2B079BD-0F57-6E4F-8884-1CD42132AD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60589"/>
            <a:ext cx="5916968" cy="4279968"/>
          </a:xfrm>
        </p:spPr>
        <p:txBody>
          <a:bodyPr>
            <a:normAutofit fontScale="92500" lnSpcReduction="20000"/>
          </a:bodyPr>
          <a:lstStyle/>
          <a:p>
            <a:r>
              <a:rPr lang="cs-CZ" dirty="0"/>
              <a:t>- tvoří se pomocným slovesem </a:t>
            </a:r>
            <a:r>
              <a:rPr lang="cs-CZ" dirty="0" err="1"/>
              <a:t>werden</a:t>
            </a:r>
            <a:r>
              <a:rPr lang="cs-CZ" dirty="0"/>
              <a:t> v podmiňovacím způsobu - </a:t>
            </a:r>
            <a:r>
              <a:rPr lang="cs-CZ" b="1" dirty="0" err="1"/>
              <a:t>würde</a:t>
            </a:r>
            <a:r>
              <a:rPr lang="cs-CZ" b="1" dirty="0"/>
              <a:t> </a:t>
            </a:r>
            <a:r>
              <a:rPr lang="cs-CZ" dirty="0"/>
              <a:t>a </a:t>
            </a:r>
            <a:r>
              <a:rPr lang="cs-CZ" b="1" dirty="0"/>
              <a:t>infinitivem</a:t>
            </a:r>
            <a:r>
              <a:rPr lang="cs-CZ" dirty="0"/>
              <a:t> významového slovesa</a:t>
            </a:r>
            <a:br>
              <a:rPr lang="cs-CZ" dirty="0"/>
            </a:br>
            <a:r>
              <a:rPr lang="cs-CZ" dirty="0"/>
              <a:t>- podmiňovací způsob je odvozen z tvaru préterita (tj. </a:t>
            </a:r>
            <a:r>
              <a:rPr lang="cs-CZ" dirty="0" err="1"/>
              <a:t>wurde</a:t>
            </a:r>
            <a:r>
              <a:rPr lang="cs-CZ" dirty="0"/>
              <a:t>), od kterého se odlišuje přehláskou</a:t>
            </a:r>
            <a:br>
              <a:rPr lang="cs-CZ" dirty="0"/>
            </a:br>
            <a:r>
              <a:rPr lang="cs-CZ" dirty="0"/>
              <a:t>- tvar </a:t>
            </a:r>
            <a:r>
              <a:rPr lang="cs-CZ" dirty="0" err="1"/>
              <a:t>würde</a:t>
            </a:r>
            <a:r>
              <a:rPr lang="cs-CZ" dirty="0"/>
              <a:t> se časuje s koncovkami </a:t>
            </a:r>
            <a:r>
              <a:rPr lang="cs-CZ" b="1" dirty="0"/>
              <a:t>-e</a:t>
            </a:r>
            <a:r>
              <a:rPr lang="cs-CZ" dirty="0"/>
              <a:t>, </a:t>
            </a:r>
            <a:r>
              <a:rPr lang="cs-CZ" b="1" dirty="0"/>
              <a:t>-</a:t>
            </a:r>
            <a:r>
              <a:rPr lang="cs-CZ" b="1" dirty="0" err="1"/>
              <a:t>est</a:t>
            </a:r>
            <a:r>
              <a:rPr lang="cs-CZ" dirty="0"/>
              <a:t>,</a:t>
            </a:r>
            <a:r>
              <a:rPr lang="cs-CZ" b="1" dirty="0"/>
              <a:t> -e</a:t>
            </a:r>
            <a:r>
              <a:rPr lang="cs-CZ" dirty="0"/>
              <a:t>, </a:t>
            </a:r>
            <a:r>
              <a:rPr lang="cs-CZ" b="1" dirty="0"/>
              <a:t>-en</a:t>
            </a:r>
            <a:r>
              <a:rPr lang="cs-CZ" dirty="0"/>
              <a:t>, </a:t>
            </a:r>
            <a:r>
              <a:rPr lang="cs-CZ" b="1" dirty="0"/>
              <a:t>-et</a:t>
            </a:r>
            <a:r>
              <a:rPr lang="cs-CZ" dirty="0"/>
              <a:t>, </a:t>
            </a:r>
            <a:r>
              <a:rPr lang="cs-CZ" b="1" dirty="0"/>
              <a:t>-en</a:t>
            </a:r>
          </a:p>
          <a:p>
            <a:r>
              <a:rPr lang="cs-CZ" dirty="0" err="1"/>
              <a:t>Ich</a:t>
            </a:r>
            <a:r>
              <a:rPr lang="cs-CZ" b="1" dirty="0"/>
              <a:t> </a:t>
            </a:r>
            <a:r>
              <a:rPr lang="cs-CZ" b="1" dirty="0" err="1">
                <a:solidFill>
                  <a:srgbClr val="FF0000"/>
                </a:solidFill>
              </a:rPr>
              <a:t>würde</a:t>
            </a:r>
            <a:r>
              <a:rPr lang="cs-CZ" b="1" dirty="0"/>
              <a:t> </a:t>
            </a:r>
            <a:r>
              <a:rPr lang="cs-CZ" dirty="0" err="1"/>
              <a:t>lieber</a:t>
            </a:r>
            <a:r>
              <a:rPr lang="cs-CZ" dirty="0"/>
              <a:t> </a:t>
            </a:r>
            <a:r>
              <a:rPr lang="cs-CZ" dirty="0" err="1"/>
              <a:t>etwas</a:t>
            </a:r>
            <a:r>
              <a:rPr lang="cs-CZ" dirty="0"/>
              <a:t> </a:t>
            </a:r>
            <a:r>
              <a:rPr lang="cs-CZ" dirty="0" err="1"/>
              <a:t>anderes</a:t>
            </a:r>
            <a:r>
              <a:rPr lang="cs-CZ" dirty="0"/>
              <a:t> </a:t>
            </a:r>
            <a:r>
              <a:rPr lang="cs-CZ" b="1" dirty="0">
                <a:solidFill>
                  <a:srgbClr val="FF0000"/>
                </a:solidFill>
              </a:rPr>
              <a:t>machen</a:t>
            </a:r>
            <a:r>
              <a:rPr lang="cs-CZ" b="1" dirty="0"/>
              <a:t>.</a:t>
            </a:r>
          </a:p>
          <a:p>
            <a:r>
              <a:rPr lang="cs-CZ" dirty="0" err="1"/>
              <a:t>Wohin</a:t>
            </a:r>
            <a:r>
              <a:rPr lang="cs-CZ" b="1" dirty="0"/>
              <a:t> </a:t>
            </a:r>
            <a:r>
              <a:rPr lang="cs-CZ" b="1" dirty="0" err="1">
                <a:solidFill>
                  <a:srgbClr val="FF0000"/>
                </a:solidFill>
              </a:rPr>
              <a:t>würdest</a:t>
            </a:r>
            <a:r>
              <a:rPr lang="cs-CZ" b="1" dirty="0"/>
              <a:t> </a:t>
            </a:r>
            <a:r>
              <a:rPr lang="cs-CZ" dirty="0" err="1"/>
              <a:t>du</a:t>
            </a:r>
            <a:r>
              <a:rPr lang="cs-CZ" b="1" dirty="0"/>
              <a:t> </a:t>
            </a:r>
            <a:r>
              <a:rPr lang="cs-CZ" b="1" dirty="0" err="1">
                <a:solidFill>
                  <a:srgbClr val="FF0000"/>
                </a:solidFill>
              </a:rPr>
              <a:t>gehen</a:t>
            </a:r>
            <a:r>
              <a:rPr lang="cs-CZ" b="1" dirty="0"/>
              <a:t>?</a:t>
            </a:r>
          </a:p>
          <a:p>
            <a:r>
              <a:rPr lang="cs-CZ" dirty="0" err="1"/>
              <a:t>Wir</a:t>
            </a:r>
            <a:r>
              <a:rPr lang="cs-CZ" b="1" dirty="0"/>
              <a:t> </a:t>
            </a:r>
            <a:r>
              <a:rPr lang="cs-CZ" b="1" dirty="0" err="1">
                <a:solidFill>
                  <a:srgbClr val="FF0000"/>
                </a:solidFill>
              </a:rPr>
              <a:t>würden</a:t>
            </a:r>
            <a:r>
              <a:rPr lang="cs-CZ" b="1" dirty="0"/>
              <a:t> </a:t>
            </a:r>
            <a:r>
              <a:rPr lang="cs-CZ" dirty="0"/>
              <a:t>dort</a:t>
            </a:r>
            <a:r>
              <a:rPr lang="cs-CZ" b="1" dirty="0"/>
              <a:t> </a:t>
            </a:r>
            <a:r>
              <a:rPr lang="cs-CZ" b="1" dirty="0" err="1">
                <a:solidFill>
                  <a:srgbClr val="FF0000"/>
                </a:solidFill>
              </a:rPr>
              <a:t>fahren</a:t>
            </a:r>
            <a:r>
              <a:rPr lang="cs-CZ" b="1" dirty="0"/>
              <a:t>.</a:t>
            </a:r>
          </a:p>
          <a:p>
            <a:r>
              <a:rPr lang="cs-CZ" dirty="0"/>
              <a:t>Ve spojení se spojkou </a:t>
            </a:r>
            <a:r>
              <a:rPr lang="cs-CZ" dirty="0" err="1"/>
              <a:t>wenn</a:t>
            </a:r>
            <a:r>
              <a:rPr lang="cs-CZ" dirty="0"/>
              <a:t> a v souvětí vyjadřuje děj, který by se mohl nyní nebo v budoucnu uskutečnit. </a:t>
            </a:r>
          </a:p>
          <a:p>
            <a:r>
              <a:rPr lang="de-DE" i="1" dirty="0"/>
              <a:t>Es wäre besser, wenn du schon morgen kommen könnest.</a:t>
            </a:r>
          </a:p>
          <a:p>
            <a:r>
              <a:rPr lang="de-DE" i="1" dirty="0"/>
              <a:t>Wenn ich viel Geld gewinnen würde, würde ich eine Weltreise machen.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D16DBA61-6E6A-BD4F-9AB0-9FC3C62ECF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4301" y="2160588"/>
            <a:ext cx="3326251" cy="3047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64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227EB086-FFDE-F645-BD5C-9787D9FFE2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050" y="2552700"/>
            <a:ext cx="8851900" cy="4191000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938E7A2D-3242-4149-A6D6-835FB7877B7D}"/>
              </a:ext>
            </a:extLst>
          </p:cNvPr>
          <p:cNvSpPr txBox="1"/>
          <p:nvPr/>
        </p:nvSpPr>
        <p:spPr>
          <a:xfrm>
            <a:off x="527050" y="0"/>
            <a:ext cx="8318500" cy="3000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/>
              <a:t>Übung: </a:t>
            </a:r>
            <a:r>
              <a:rPr lang="de-DE" dirty="0"/>
              <a:t>Wenn ich viel Geld hätte würde ich…..</a:t>
            </a:r>
          </a:p>
          <a:p>
            <a:r>
              <a:rPr lang="de-DE" i="1" dirty="0"/>
              <a:t>Wenn ich viel Geld hätte, würde ich nach Amerika reisen</a:t>
            </a:r>
            <a:r>
              <a:rPr lang="cs-CZ" i="1" dirty="0"/>
              <a:t>.</a:t>
            </a:r>
          </a:p>
          <a:p>
            <a:pPr>
              <a:lnSpc>
                <a:spcPct val="150000"/>
              </a:lnSpc>
            </a:pPr>
            <a:r>
              <a:rPr lang="cs-CZ" dirty="0"/>
              <a:t>…………………………………………………………………………………………………….</a:t>
            </a:r>
          </a:p>
          <a:p>
            <a:pPr>
              <a:lnSpc>
                <a:spcPct val="150000"/>
              </a:lnSpc>
            </a:pPr>
            <a:r>
              <a:rPr lang="cs-CZ" dirty="0"/>
              <a:t>…………………………………………………………………………………………………….</a:t>
            </a:r>
          </a:p>
          <a:p>
            <a:pPr>
              <a:lnSpc>
                <a:spcPct val="150000"/>
              </a:lnSpc>
            </a:pPr>
            <a:r>
              <a:rPr lang="cs-CZ" dirty="0"/>
              <a:t>…………………………………………………………………………………………………….</a:t>
            </a:r>
          </a:p>
          <a:p>
            <a:pPr>
              <a:lnSpc>
                <a:spcPct val="150000"/>
              </a:lnSpc>
            </a:pPr>
            <a:r>
              <a:rPr lang="cs-CZ" dirty="0"/>
              <a:t>…………………………………………………………………………………………………….</a:t>
            </a:r>
          </a:p>
          <a:p>
            <a:pPr>
              <a:lnSpc>
                <a:spcPct val="150000"/>
              </a:lnSpc>
            </a:pPr>
            <a:r>
              <a:rPr lang="cs-CZ" dirty="0"/>
              <a:t>…………………………………………………………………………………………………….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203747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BBE0DF5-989D-E44E-9785-F6CB3112BF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Co se mám naučit?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0D2E1F02-7CFD-4F41-A3C3-9E66AD6E26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Tvary konjunktivu  u pomocných sloves (</a:t>
            </a:r>
            <a:r>
              <a:rPr lang="cs-CZ" dirty="0" err="1"/>
              <a:t>haben</a:t>
            </a:r>
            <a:r>
              <a:rPr lang="cs-CZ" dirty="0"/>
              <a:t>, </a:t>
            </a:r>
            <a:r>
              <a:rPr lang="cs-CZ" dirty="0" err="1"/>
              <a:t>sein</a:t>
            </a:r>
            <a:r>
              <a:rPr lang="cs-CZ" dirty="0"/>
              <a:t>, </a:t>
            </a:r>
            <a:r>
              <a:rPr lang="cs-CZ" dirty="0" err="1"/>
              <a:t>werden</a:t>
            </a:r>
            <a:r>
              <a:rPr lang="cs-CZ" dirty="0"/>
              <a:t>) a u modálních (</a:t>
            </a:r>
            <a:r>
              <a:rPr lang="cs-CZ" dirty="0" err="1"/>
              <a:t>können</a:t>
            </a:r>
            <a:r>
              <a:rPr lang="cs-CZ" dirty="0"/>
              <a:t>, </a:t>
            </a:r>
            <a:r>
              <a:rPr lang="cs-CZ" dirty="0" err="1"/>
              <a:t>sollen</a:t>
            </a:r>
            <a:r>
              <a:rPr lang="cs-CZ" dirty="0"/>
              <a:t>, ….) a opisnou formou </a:t>
            </a:r>
            <a:r>
              <a:rPr lang="cs-CZ" dirty="0" err="1"/>
              <a:t>würde</a:t>
            </a:r>
            <a:r>
              <a:rPr lang="cs-CZ" dirty="0"/>
              <a:t> + infinitiv</a:t>
            </a:r>
          </a:p>
          <a:p>
            <a:r>
              <a:rPr lang="cs-CZ" dirty="0"/>
              <a:t>Maturanti: i konjunktiv silných sloves (</a:t>
            </a:r>
            <a:r>
              <a:rPr lang="cs-CZ" dirty="0" err="1"/>
              <a:t>ginge</a:t>
            </a:r>
            <a:r>
              <a:rPr lang="cs-CZ" dirty="0"/>
              <a:t>, </a:t>
            </a:r>
            <a:r>
              <a:rPr lang="cs-CZ" dirty="0" err="1"/>
              <a:t>riefe</a:t>
            </a:r>
            <a:r>
              <a:rPr lang="cs-CZ" dirty="0"/>
              <a:t>….) - </a:t>
            </a:r>
            <a:r>
              <a:rPr lang="cs-CZ" dirty="0">
                <a:hlinkClick r:id="rId2"/>
              </a:rPr>
              <a:t>http://www.nj.cz/slovesakonj1.html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43674865"/>
      </p:ext>
    </p:extLst>
  </p:cSld>
  <p:clrMapOvr>
    <a:masterClrMapping/>
  </p:clrMapOvr>
</p:sld>
</file>

<file path=ppt/theme/theme1.xml><?xml version="1.0" encoding="utf-8"?>
<a:theme xmlns:a="http://schemas.openxmlformats.org/drawingml/2006/main" name="Fazeta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Fazeta</Template>
  <TotalTime>56</TotalTime>
  <Words>475</Words>
  <Application>Microsoft Macintosh PowerPoint</Application>
  <PresentationFormat>Širokoúhlá obrazovka</PresentationFormat>
  <Paragraphs>44</Paragraphs>
  <Slides>12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12</vt:i4>
      </vt:variant>
    </vt:vector>
  </HeadingPairs>
  <TitlesOfParts>
    <vt:vector size="17" baseType="lpstr">
      <vt:lpstr>Arial</vt:lpstr>
      <vt:lpstr>Trebuchet MS</vt:lpstr>
      <vt:lpstr>Wingdings</vt:lpstr>
      <vt:lpstr>Wingdings 3</vt:lpstr>
      <vt:lpstr>Fazeta</vt:lpstr>
      <vt:lpstr>3.A.- Konjunktiv II</vt:lpstr>
      <vt:lpstr>Konjunktiv II (Konjunktiv préterita)</vt:lpstr>
      <vt:lpstr>Prezentace aplikace PowerPoint</vt:lpstr>
      <vt:lpstr>Prezentace aplikace PowerPoint</vt:lpstr>
      <vt:lpstr>Prezentace aplikace PowerPoint</vt:lpstr>
      <vt:lpstr>Pro maturanty</vt:lpstr>
      <vt:lpstr>Opisná forma würde + infinitiv (pro všechny)</vt:lpstr>
      <vt:lpstr>Prezentace aplikace PowerPoint</vt:lpstr>
      <vt:lpstr>Co se mám naučit?</vt:lpstr>
      <vt:lpstr>Další odkazy k vysvětlení</vt:lpstr>
      <vt:lpstr>S. 146/Übung 2</vt:lpstr>
      <vt:lpstr>S. 146/Übung 3 c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3.A. Konjunktiv II.</dc:title>
  <dc:creator>Tomáš Botlík</dc:creator>
  <cp:lastModifiedBy>Tomáš Botlík</cp:lastModifiedBy>
  <cp:revision>9</cp:revision>
  <dcterms:created xsi:type="dcterms:W3CDTF">2020-03-25T14:10:17Z</dcterms:created>
  <dcterms:modified xsi:type="dcterms:W3CDTF">2020-03-25T15:06:30Z</dcterms:modified>
</cp:coreProperties>
</file>