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2c6f9c5f4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2c6f9c5f4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2c6f9c5f4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2c6f9c5f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72c6f9c5f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72c6f9c5f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2c6f9c5f4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2c6f9c5f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2c6f9c5f4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2c6f9c5f4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2c6f9c5f4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2c6f9c5f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2c6f9c5f4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72c6f9c5f4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idx="1" type="subTitle"/>
          </p:nvPr>
        </p:nvSpPr>
        <p:spPr>
          <a:xfrm>
            <a:off x="192400" y="4169950"/>
            <a:ext cx="8520600" cy="7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/>
              <a:t>REISEN</a:t>
            </a:r>
            <a:endParaRPr sz="3000"/>
          </a:p>
        </p:txBody>
      </p:sp>
      <p:pic>
        <p:nvPicPr>
          <p:cNvPr id="129" name="Google Shape;12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50" y="620275"/>
            <a:ext cx="8054775" cy="36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1675" y="371500"/>
            <a:ext cx="5726775" cy="45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/>
          <p:nvPr>
            <p:ph type="title"/>
          </p:nvPr>
        </p:nvSpPr>
        <p:spPr>
          <a:xfrm>
            <a:off x="819150" y="610150"/>
            <a:ext cx="7505700" cy="7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AutoNum type="romanUcPeriod"/>
            </a:pPr>
            <a:r>
              <a:rPr lang="cs"/>
              <a:t>SVĚTADÍLY, ZEMĚ, MĚSTA</a:t>
            </a:r>
            <a:endParaRPr/>
          </a:p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456475" y="1358575"/>
            <a:ext cx="8222100" cy="308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lt1"/>
                </a:solidFill>
              </a:rPr>
              <a:t>WOHIN? 		NACH		       	WO?         IN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/>
              <a:t>Klára will </a:t>
            </a:r>
            <a:r>
              <a:rPr lang="cs" sz="2400">
                <a:solidFill>
                  <a:schemeClr val="lt1"/>
                </a:solidFill>
              </a:rPr>
              <a:t>nach</a:t>
            </a:r>
            <a:r>
              <a:rPr lang="cs" sz="2400"/>
              <a:t> Afrika fliegen.		</a:t>
            </a:r>
            <a:r>
              <a:rPr lang="cs" sz="2400">
                <a:solidFill>
                  <a:schemeClr val="lt1"/>
                </a:solidFill>
              </a:rPr>
              <a:t>In</a:t>
            </a:r>
            <a:r>
              <a:rPr lang="cs" sz="2400"/>
              <a:t> Afrika kann man viel sehen.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/>
              <a:t>Lucka will </a:t>
            </a:r>
            <a:r>
              <a:rPr lang="cs" sz="2400">
                <a:solidFill>
                  <a:schemeClr val="lt1"/>
                </a:solidFill>
              </a:rPr>
              <a:t>nach</a:t>
            </a:r>
            <a:r>
              <a:rPr lang="cs" sz="2400"/>
              <a:t> Kanada fliegen.	Matěj war schon </a:t>
            </a:r>
            <a:r>
              <a:rPr lang="cs" sz="2400">
                <a:solidFill>
                  <a:schemeClr val="lt1"/>
                </a:solidFill>
              </a:rPr>
              <a:t>in</a:t>
            </a:r>
            <a:r>
              <a:rPr lang="cs" sz="2400"/>
              <a:t> Kanada.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2400"/>
              <a:t>Denisa will </a:t>
            </a:r>
            <a:r>
              <a:rPr lang="cs" sz="2400">
                <a:solidFill>
                  <a:schemeClr val="lt1"/>
                </a:solidFill>
              </a:rPr>
              <a:t>nach</a:t>
            </a:r>
            <a:r>
              <a:rPr lang="cs" sz="2400"/>
              <a:t> London fahren.	 Eva war </a:t>
            </a:r>
            <a:r>
              <a:rPr lang="cs" sz="2400">
                <a:solidFill>
                  <a:schemeClr val="lt1"/>
                </a:solidFill>
              </a:rPr>
              <a:t>in</a:t>
            </a:r>
            <a:r>
              <a:rPr lang="cs" sz="2400"/>
              <a:t> London.</a:t>
            </a: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1823200" y="1564675"/>
            <a:ext cx="401400" cy="17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5381575" y="1564675"/>
            <a:ext cx="401400" cy="1737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819150" y="370775"/>
            <a:ext cx="7505700" cy="67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II. ZEMĚ SE ČLENEM (jiný rod než střední)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315475" y="1043375"/>
            <a:ext cx="8514900" cy="374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lt1"/>
                </a:solidFill>
              </a:rPr>
              <a:t>WOHIN? 	IN + 4. p.		       				WO?         IN + 3. p.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 u="sng"/>
              <a:t>Singular:</a:t>
            </a:r>
            <a:endParaRPr sz="19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rgbClr val="FF0000"/>
                </a:solidFill>
              </a:rPr>
              <a:t>in die</a:t>
            </a:r>
            <a:r>
              <a:rPr lang="cs" sz="1900"/>
              <a:t> Slowakei fahren?		Dan war schon </a:t>
            </a:r>
            <a:r>
              <a:rPr lang="cs" sz="1900">
                <a:solidFill>
                  <a:srgbClr val="FF0000"/>
                </a:solidFill>
              </a:rPr>
              <a:t>in der</a:t>
            </a:r>
            <a:r>
              <a:rPr lang="cs" sz="1900"/>
              <a:t> Slowakei.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weitere Länder: die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 u="sng"/>
              <a:t>Plural:</a:t>
            </a:r>
            <a:endParaRPr sz="19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Míša will </a:t>
            </a:r>
            <a:r>
              <a:rPr lang="cs" sz="1900">
                <a:solidFill>
                  <a:srgbClr val="E69138"/>
                </a:solidFill>
              </a:rPr>
              <a:t>in die</a:t>
            </a:r>
            <a:r>
              <a:rPr lang="cs" sz="1900"/>
              <a:t> USA fliegen.	                        	Lukáš war noch nicht  </a:t>
            </a:r>
            <a:r>
              <a:rPr lang="cs" sz="1900">
                <a:solidFill>
                  <a:srgbClr val="E69138"/>
                </a:solidFill>
              </a:rPr>
              <a:t>in den</a:t>
            </a:r>
            <a:r>
              <a:rPr lang="cs" sz="1900"/>
              <a:t> USA.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rgbClr val="E69138"/>
                </a:solidFill>
              </a:rPr>
              <a:t>in die</a:t>
            </a:r>
            <a:r>
              <a:rPr lang="cs" sz="1900">
                <a:solidFill>
                  <a:schemeClr val="lt1"/>
                </a:solidFill>
              </a:rPr>
              <a:t> </a:t>
            </a:r>
            <a:r>
              <a:rPr lang="cs" sz="1900"/>
              <a:t>Niederlande fahren?	Matěj war schon </a:t>
            </a:r>
            <a:r>
              <a:rPr lang="cs" sz="1900">
                <a:solidFill>
                  <a:srgbClr val="E69138"/>
                </a:solidFill>
              </a:rPr>
              <a:t>in den</a:t>
            </a:r>
            <a:r>
              <a:rPr lang="cs" sz="1900">
                <a:solidFill>
                  <a:schemeClr val="lt1"/>
                </a:solidFill>
              </a:rPr>
              <a:t> </a:t>
            </a:r>
            <a:r>
              <a:rPr lang="cs" sz="1900"/>
              <a:t>Niederlanden.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19150" y="512525"/>
            <a:ext cx="7505700" cy="7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III. POHOŘÍ</a:t>
            </a:r>
            <a:endParaRPr/>
          </a:p>
        </p:txBody>
      </p:sp>
      <p:sp>
        <p:nvSpPr>
          <p:cNvPr id="154" name="Google Shape;154;p17"/>
          <p:cNvSpPr txBox="1"/>
          <p:nvPr>
            <p:ph idx="1" type="body"/>
          </p:nvPr>
        </p:nvSpPr>
        <p:spPr>
          <a:xfrm>
            <a:off x="315475" y="1130075"/>
            <a:ext cx="8482200" cy="33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lt1"/>
                </a:solidFill>
              </a:rPr>
              <a:t>WOHIN? 	IN + 4. p.		       				WO?         IN + 3. p.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 u="sng"/>
              <a:t>Singular:</a:t>
            </a:r>
            <a:endParaRPr sz="19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Wir sind </a:t>
            </a:r>
            <a:r>
              <a:rPr lang="cs" sz="1900">
                <a:solidFill>
                  <a:srgbClr val="6AA84F"/>
                </a:solidFill>
              </a:rPr>
              <a:t>ins</a:t>
            </a:r>
            <a:r>
              <a:rPr lang="cs" sz="1900"/>
              <a:t> Altvatergebirge gefahren.	Vor 1 Monat waren wir </a:t>
            </a:r>
            <a:r>
              <a:rPr lang="cs" sz="1900">
                <a:solidFill>
                  <a:srgbClr val="6AA84F"/>
                </a:solidFill>
              </a:rPr>
              <a:t>im</a:t>
            </a:r>
            <a:r>
              <a:rPr lang="cs" sz="1900"/>
              <a:t> Altvatergebirge.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weitere Namen: </a:t>
            </a:r>
            <a:r>
              <a:rPr lang="cs" sz="1900">
                <a:solidFill>
                  <a:srgbClr val="6AA84F"/>
                </a:solidFill>
              </a:rPr>
              <a:t>das</a:t>
            </a:r>
            <a:r>
              <a:rPr lang="cs" sz="1900"/>
              <a:t> Riesengebirge, </a:t>
            </a:r>
            <a:r>
              <a:rPr lang="cs" sz="1900">
                <a:solidFill>
                  <a:srgbClr val="6AA84F"/>
                </a:solidFill>
              </a:rPr>
              <a:t>das </a:t>
            </a:r>
            <a:r>
              <a:rPr lang="cs" sz="1900"/>
              <a:t>Adlergebirge, Iser-, Erz-, ! </a:t>
            </a:r>
            <a:r>
              <a:rPr lang="cs" sz="1900">
                <a:solidFill>
                  <a:srgbClr val="0000FF"/>
                </a:solidFill>
              </a:rPr>
              <a:t>der</a:t>
            </a:r>
            <a:r>
              <a:rPr lang="cs" sz="1900"/>
              <a:t> Böhmerwald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 u="sng"/>
              <a:t>Plural:</a:t>
            </a:r>
            <a:endParaRPr sz="19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Wer will </a:t>
            </a:r>
            <a:r>
              <a:rPr lang="cs" sz="1900">
                <a:solidFill>
                  <a:srgbClr val="E69138"/>
                </a:solidFill>
              </a:rPr>
              <a:t>in die</a:t>
            </a:r>
            <a:r>
              <a:rPr lang="cs" sz="1900"/>
              <a:t> Beskiden fahren?	                War schon jemand  </a:t>
            </a:r>
            <a:r>
              <a:rPr lang="cs" sz="1900">
                <a:solidFill>
                  <a:srgbClr val="E69138"/>
                </a:solidFill>
              </a:rPr>
              <a:t>in den</a:t>
            </a:r>
            <a:r>
              <a:rPr lang="cs" sz="1900"/>
              <a:t> Beskiden?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rgbClr val="E69138"/>
                </a:solidFill>
              </a:rPr>
              <a:t>in die</a:t>
            </a:r>
            <a:r>
              <a:rPr lang="cs" sz="1900">
                <a:solidFill>
                  <a:schemeClr val="lt1"/>
                </a:solidFill>
              </a:rPr>
              <a:t> </a:t>
            </a:r>
            <a:r>
              <a:rPr lang="cs" sz="1900"/>
              <a:t>Alpen fahren?			Matěj war schon </a:t>
            </a:r>
            <a:r>
              <a:rPr lang="cs" sz="1900">
                <a:solidFill>
                  <a:srgbClr val="E69138"/>
                </a:solidFill>
              </a:rPr>
              <a:t>in den</a:t>
            </a:r>
            <a:r>
              <a:rPr lang="cs" sz="1900">
                <a:solidFill>
                  <a:schemeClr val="lt1"/>
                </a:solidFill>
              </a:rPr>
              <a:t> </a:t>
            </a:r>
            <a:r>
              <a:rPr lang="cs" sz="1900"/>
              <a:t>Alpen.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819150" y="534225"/>
            <a:ext cx="7505700" cy="75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IV. HORY</a:t>
            </a:r>
            <a:endParaRPr/>
          </a:p>
        </p:txBody>
      </p:sp>
      <p:sp>
        <p:nvSpPr>
          <p:cNvPr id="160" name="Google Shape;160;p18"/>
          <p:cNvSpPr txBox="1"/>
          <p:nvPr>
            <p:ph idx="1" type="body"/>
          </p:nvPr>
        </p:nvSpPr>
        <p:spPr>
          <a:xfrm>
            <a:off x="439350" y="1488750"/>
            <a:ext cx="8265300" cy="29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lt1"/>
                </a:solidFill>
              </a:rPr>
              <a:t>WOHIN? 	AUF + 4. p. (auf den Berg)	       	WO?        AUF + 3. p. (auf dem Berg)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 u="sng"/>
              <a:t>Singular:</a:t>
            </a:r>
            <a:endParaRPr sz="19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rgbClr val="0000FF"/>
                </a:solidFill>
              </a:rPr>
              <a:t>auf den</a:t>
            </a:r>
            <a:r>
              <a:rPr lang="cs" sz="1900"/>
              <a:t> Großglockner steigen? Wart ihr </a:t>
            </a:r>
            <a:r>
              <a:rPr lang="cs" sz="1900">
                <a:solidFill>
                  <a:srgbClr val="0000FF"/>
                </a:solidFill>
              </a:rPr>
              <a:t>auf dem</a:t>
            </a:r>
            <a:r>
              <a:rPr lang="cs" sz="1900"/>
              <a:t> Großglockner?	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rgbClr val="6AA84F"/>
                </a:solidFill>
              </a:rPr>
              <a:t>aufs</a:t>
            </a:r>
            <a:r>
              <a:rPr lang="cs" sz="1900"/>
              <a:t> Matterhorn steigen?     War schon jemand </a:t>
            </a:r>
            <a:r>
              <a:rPr lang="cs" sz="1900">
                <a:solidFill>
                  <a:srgbClr val="6AA84F"/>
                </a:solidFill>
              </a:rPr>
              <a:t>auf dem</a:t>
            </a:r>
            <a:r>
              <a:rPr lang="cs" sz="1900"/>
              <a:t> Matterhorn?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rgbClr val="FF0000"/>
                </a:solidFill>
              </a:rPr>
              <a:t>auf die</a:t>
            </a:r>
            <a:r>
              <a:rPr lang="cs" sz="1900"/>
              <a:t> Zugspitze steigen?     War schon jemand </a:t>
            </a:r>
            <a:r>
              <a:rPr lang="cs" sz="1900">
                <a:solidFill>
                  <a:srgbClr val="FF0000"/>
                </a:solidFill>
              </a:rPr>
              <a:t>auf der</a:t>
            </a:r>
            <a:r>
              <a:rPr lang="cs" sz="1900"/>
              <a:t> Zugspitze?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type="title"/>
          </p:nvPr>
        </p:nvSpPr>
        <p:spPr>
          <a:xfrm>
            <a:off x="499875" y="599300"/>
            <a:ext cx="80592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V. OSTROVY</a:t>
            </a:r>
            <a:endParaRPr/>
          </a:p>
        </p:txBody>
      </p:sp>
      <p:sp>
        <p:nvSpPr>
          <p:cNvPr id="166" name="Google Shape;166;p19"/>
          <p:cNvSpPr txBox="1"/>
          <p:nvPr>
            <p:ph idx="1" type="body"/>
          </p:nvPr>
        </p:nvSpPr>
        <p:spPr>
          <a:xfrm>
            <a:off x="304600" y="1260250"/>
            <a:ext cx="8211000" cy="31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lt1"/>
                </a:solidFill>
              </a:rPr>
              <a:t>WOHIN? 	AUF + 4. p. (auf </a:t>
            </a:r>
            <a:r>
              <a:rPr lang="cs" sz="1900" u="sng">
                <a:solidFill>
                  <a:schemeClr val="lt1"/>
                </a:solidFill>
              </a:rPr>
              <a:t>die Insel</a:t>
            </a:r>
            <a:r>
              <a:rPr lang="cs" sz="1900">
                <a:solidFill>
                  <a:schemeClr val="lt1"/>
                </a:solidFill>
              </a:rPr>
              <a:t> x nach)	       	WO?        AUF + 3. p. (auf der Insel)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 u="sng"/>
              <a:t>Singular:</a:t>
            </a:r>
            <a:endParaRPr sz="19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chemeClr val="lt1"/>
                </a:solidFill>
              </a:rPr>
              <a:t>nach</a:t>
            </a:r>
            <a:r>
              <a:rPr lang="cs" sz="1900"/>
              <a:t> Kreta fliegen? 			Wart ihr </a:t>
            </a:r>
            <a:r>
              <a:rPr lang="cs" sz="1900">
                <a:solidFill>
                  <a:schemeClr val="lt1"/>
                </a:solidFill>
              </a:rPr>
              <a:t>auf Kreta</a:t>
            </a:r>
            <a:r>
              <a:rPr lang="cs" sz="1900"/>
              <a:t>?	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chemeClr val="lt1"/>
                </a:solidFill>
              </a:rPr>
              <a:t>auf</a:t>
            </a:r>
            <a:r>
              <a:rPr lang="cs" sz="1900"/>
              <a:t> </a:t>
            </a:r>
            <a:r>
              <a:rPr lang="cs" sz="1900" u="sng"/>
              <a:t>die Insel</a:t>
            </a:r>
            <a:r>
              <a:rPr lang="cs" sz="1900"/>
              <a:t> Kreta fahren?     	War schon jemand </a:t>
            </a:r>
            <a:r>
              <a:rPr lang="cs" sz="1900">
                <a:solidFill>
                  <a:schemeClr val="lt1"/>
                </a:solidFill>
              </a:rPr>
              <a:t>auf </a:t>
            </a:r>
            <a:r>
              <a:rPr lang="cs" sz="1900"/>
              <a:t>Rügen?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 u="sng"/>
              <a:t>Plural:</a:t>
            </a:r>
            <a:endParaRPr sz="1900"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rgbClr val="E69138"/>
                </a:solidFill>
              </a:rPr>
              <a:t>auf die</a:t>
            </a:r>
            <a:r>
              <a:rPr lang="cs" sz="1900"/>
              <a:t> Kanarischen Inseln?	Wir waren </a:t>
            </a:r>
            <a:r>
              <a:rPr lang="cs" sz="1900">
                <a:solidFill>
                  <a:srgbClr val="E69138"/>
                </a:solidFill>
              </a:rPr>
              <a:t>auf den</a:t>
            </a:r>
            <a:r>
              <a:rPr lang="cs" sz="1900"/>
              <a:t> Kanarischen Insel</a:t>
            </a:r>
            <a:r>
              <a:rPr lang="cs" sz="1900">
                <a:solidFill>
                  <a:srgbClr val="E69138"/>
                </a:solidFill>
              </a:rPr>
              <a:t>n.</a:t>
            </a:r>
            <a:endParaRPr sz="1900">
              <a:solidFill>
                <a:srgbClr val="E6913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type="title"/>
          </p:nvPr>
        </p:nvSpPr>
        <p:spPr>
          <a:xfrm>
            <a:off x="819150" y="631825"/>
            <a:ext cx="7505700" cy="9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VI. VODA</a:t>
            </a:r>
            <a:endParaRPr/>
          </a:p>
        </p:txBody>
      </p:sp>
      <p:sp>
        <p:nvSpPr>
          <p:cNvPr id="172" name="Google Shape;172;p20"/>
          <p:cNvSpPr txBox="1"/>
          <p:nvPr>
            <p:ph idx="1" type="body"/>
          </p:nvPr>
        </p:nvSpPr>
        <p:spPr>
          <a:xfrm>
            <a:off x="380550" y="1325325"/>
            <a:ext cx="8395500" cy="31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lt1"/>
                </a:solidFill>
              </a:rPr>
              <a:t>WOHIN? 	AN + 4. p.	       				WO?        AN + 3. p. 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 u="sng"/>
              <a:t>Singular:</a:t>
            </a:r>
            <a:endParaRPr sz="1900" u="sng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rgbClr val="0000FF"/>
                </a:solidFill>
              </a:rPr>
              <a:t>an den </a:t>
            </a:r>
            <a:r>
              <a:rPr lang="cs" sz="1900"/>
              <a:t>Bodensee fahren?	War schon jemand </a:t>
            </a:r>
            <a:r>
              <a:rPr lang="cs" sz="1900">
                <a:solidFill>
                  <a:srgbClr val="0000FF"/>
                </a:solidFill>
              </a:rPr>
              <a:t>am</a:t>
            </a:r>
            <a:r>
              <a:rPr lang="cs" sz="1900"/>
              <a:t> Bodensee?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rgbClr val="6AA84F"/>
                </a:solidFill>
              </a:rPr>
              <a:t>ans Meer</a:t>
            </a:r>
            <a:r>
              <a:rPr lang="cs" sz="1900"/>
              <a:t> fahren?     		Schon viele waren </a:t>
            </a:r>
            <a:r>
              <a:rPr lang="cs" sz="1900">
                <a:solidFill>
                  <a:srgbClr val="6AA84F"/>
                </a:solidFill>
              </a:rPr>
              <a:t>am</a:t>
            </a:r>
            <a:r>
              <a:rPr lang="cs" sz="1900">
                <a:solidFill>
                  <a:schemeClr val="lt1"/>
                </a:solidFill>
              </a:rPr>
              <a:t> </a:t>
            </a:r>
            <a:r>
              <a:rPr lang="cs" sz="1900"/>
              <a:t>Meer.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rgbClr val="FF0000"/>
                </a:solidFill>
              </a:rPr>
              <a:t>an die</a:t>
            </a:r>
            <a:r>
              <a:rPr lang="cs" sz="1900"/>
              <a:t> Moldau fahren? 		Wart ihr schon mal </a:t>
            </a:r>
            <a:r>
              <a:rPr lang="cs" sz="1900">
                <a:solidFill>
                  <a:srgbClr val="FF0000"/>
                </a:solidFill>
              </a:rPr>
              <a:t>an der</a:t>
            </a:r>
            <a:r>
              <a:rPr lang="cs" sz="1900">
                <a:solidFill>
                  <a:schemeClr val="lt1"/>
                </a:solidFill>
              </a:rPr>
              <a:t> </a:t>
            </a:r>
            <a:r>
              <a:rPr lang="cs" sz="1900"/>
              <a:t>Moldau?	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 sz="1900"/>
              <a:t>Will jemand </a:t>
            </a:r>
            <a:r>
              <a:rPr lang="cs" sz="1900">
                <a:solidFill>
                  <a:srgbClr val="FF0000"/>
                </a:solidFill>
              </a:rPr>
              <a:t>an die</a:t>
            </a:r>
            <a:r>
              <a:rPr lang="cs" sz="1900"/>
              <a:t> Ostsee/Nordsee fahren? War jemand </a:t>
            </a:r>
            <a:r>
              <a:rPr lang="cs" sz="1900">
                <a:solidFill>
                  <a:srgbClr val="FF0000"/>
                </a:solidFill>
              </a:rPr>
              <a:t>an der</a:t>
            </a:r>
            <a:r>
              <a:rPr lang="cs" sz="1900"/>
              <a:t> Ostsee/Nordsee?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