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07305a39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07305a39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5bf95a9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5bf95a9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07305a3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07305a3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7305a39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7305a39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7305a39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7305a39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7305a39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07305a39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7305a39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7305a39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07305a39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07305a39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7305a39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7305a39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07305a39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07305a39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Reflexive Verben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verben mit präpositionen - n a v í c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FFD966"/>
                </a:solidFill>
              </a:rPr>
              <a:t>WOMIT</a:t>
            </a:r>
            <a:r>
              <a:rPr lang="cs" sz="1900"/>
              <a:t> bist du heute gefahren? - Mit dem Bus.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(= Mit welchem Verkehrsmittel…?)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War die Unterkunft gut? - Ja, ich bin </a:t>
            </a:r>
            <a:r>
              <a:rPr lang="cs" sz="1900">
                <a:solidFill>
                  <a:srgbClr val="93C47D"/>
                </a:solidFill>
              </a:rPr>
              <a:t>DAMIT</a:t>
            </a:r>
            <a:r>
              <a:rPr lang="cs" sz="1900"/>
              <a:t> zufrieden.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900"/>
              <a:t>(= mit der Unterkunft / mit dem Hotel / mit der Pension…)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sich freuen </a:t>
            </a:r>
            <a:r>
              <a:rPr lang="cs">
                <a:solidFill>
                  <a:srgbClr val="FFD966"/>
                </a:solidFill>
              </a:rPr>
              <a:t>auf (těšit se na) </a:t>
            </a:r>
            <a:r>
              <a:rPr lang="cs"/>
              <a:t>x </a:t>
            </a:r>
            <a:r>
              <a:rPr lang="cs">
                <a:solidFill>
                  <a:srgbClr val="F4CCCC"/>
                </a:solidFill>
              </a:rPr>
              <a:t>über (mít radost z)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093850"/>
            <a:ext cx="8520600" cy="3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WO</a:t>
            </a:r>
            <a:r>
              <a:rPr b="1" lang="cs" sz="3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r</a:t>
            </a:r>
            <a:r>
              <a:rPr b="1" lang="cs" sz="36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auf (na co)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freust du dich? - </a:t>
            </a:r>
            <a:r>
              <a:rPr b="1" lang="cs" sz="36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auf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die ferien.</a:t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auf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Wen (na koho) freust du dich? - </a:t>
            </a:r>
            <a:r>
              <a:rPr b="1" lang="cs" sz="36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auf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meine cousine.</a:t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WO</a:t>
            </a:r>
            <a:r>
              <a:rPr b="1" lang="cs" sz="3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r</a:t>
            </a:r>
            <a:r>
              <a:rPr b="1" lang="cs" sz="36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über (z čeho)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freust du dich? - </a:t>
            </a:r>
            <a:r>
              <a:rPr b="1" lang="cs" sz="36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über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das geschenk.</a:t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über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Wen (z koho) freust du dich? - </a:t>
            </a:r>
            <a:r>
              <a:rPr b="1" lang="cs" sz="36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über </a:t>
            </a:r>
            <a:r>
              <a:rPr b="1" lang="cs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meinen sohn.</a:t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an, </a:t>
            </a:r>
            <a:r>
              <a:rPr b="1" lang="cs" sz="30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auf</a:t>
            </a:r>
            <a:r>
              <a:rPr b="1" lang="cs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, um, </a:t>
            </a:r>
            <a:r>
              <a:rPr b="1" lang="cs" sz="30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über</a:t>
            </a:r>
            <a:r>
              <a:rPr b="1" lang="cs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: wo + r + präposition, da + r + präposition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360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Reflexive Verben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021" y="0"/>
            <a:ext cx="42643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REFLEXIVE VERBEN - </a:t>
            </a:r>
            <a:r>
              <a:rPr lang="cs">
                <a:solidFill>
                  <a:srgbClr val="8E7CC3"/>
                </a:solidFill>
              </a:rPr>
              <a:t>MIR</a:t>
            </a:r>
            <a:r>
              <a:rPr lang="cs"/>
              <a:t> x </a:t>
            </a:r>
            <a:r>
              <a:rPr lang="cs">
                <a:solidFill>
                  <a:srgbClr val="00B0F0"/>
                </a:solidFill>
              </a:rPr>
              <a:t>MICH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4873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Ich wasche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– Ich wasche </a:t>
            </a:r>
            <a:r>
              <a:rPr b="1" lang="cs" sz="1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mir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Hände.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wäschst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– Du wäschst </a:t>
            </a:r>
            <a:r>
              <a:rPr b="1" lang="cs" sz="1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dir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Hände.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Er/Sie/Es wäscht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(die Hände).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 waschen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(die Hände).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Ihr wascht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euch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(die Hände).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 waschen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sich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(ihre Hände).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750" y="2841063"/>
            <a:ext cx="2844025" cy="20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507" y="292850"/>
            <a:ext cx="3067168" cy="22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REFLEXIVE VERBEN - </a:t>
            </a:r>
            <a:r>
              <a:rPr lang="cs">
                <a:solidFill>
                  <a:srgbClr val="8E7CC3"/>
                </a:solidFill>
              </a:rPr>
              <a:t>MIR</a:t>
            </a:r>
            <a:r>
              <a:rPr lang="cs"/>
              <a:t> x </a:t>
            </a:r>
            <a:r>
              <a:rPr lang="cs">
                <a:solidFill>
                  <a:srgbClr val="00B0F0"/>
                </a:solidFill>
              </a:rPr>
              <a:t>MICH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4873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Ich ziehe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an.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– Ich ziehe </a:t>
            </a:r>
            <a:r>
              <a:rPr b="1" lang="cs" sz="1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mir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Jacke an.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ziehst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an.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Du ziehst </a:t>
            </a:r>
            <a:r>
              <a:rPr b="1" lang="cs" sz="1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dir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Jacke an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Er/Sie/Es zieht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(die Jacke) an.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 ziehen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(die Jacke) an.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Ihr zieht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euch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(die Jacke) an.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 ziehen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sich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(die Jacke) an.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525" y="1127772"/>
            <a:ext cx="3480775" cy="280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REFLEXIVE VERBEN </a:t>
            </a:r>
            <a:r>
              <a:rPr lang="cs"/>
              <a:t>- </a:t>
            </a:r>
            <a:r>
              <a:rPr lang="cs">
                <a:solidFill>
                  <a:srgbClr val="8E7CC3"/>
                </a:solidFill>
              </a:rPr>
              <a:t>MIR</a:t>
            </a:r>
            <a:r>
              <a:rPr lang="cs"/>
              <a:t> x </a:t>
            </a:r>
            <a:r>
              <a:rPr lang="cs">
                <a:solidFill>
                  <a:srgbClr val="00B0F0"/>
                </a:solidFill>
              </a:rPr>
              <a:t>MICH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435725"/>
            <a:ext cx="4525200" cy="31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lang="c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cs" sz="1600">
                <a:solidFill>
                  <a:srgbClr val="8E7CC3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endParaRPr sz="700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Ich stelle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lang="cs" sz="1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mir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vor. 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stellst </a:t>
            </a:r>
            <a:r>
              <a:rPr b="1" lang="c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dich / </a:t>
            </a:r>
            <a:r>
              <a:rPr b="1" lang="cs" sz="1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dir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vor.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Er/Sie/Es stellt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vor.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 stellen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vor.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Ihr stellt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euch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vor.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c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 stellen </a:t>
            </a:r>
            <a:r>
              <a:rPr b="1" lang="cs" sz="1600">
                <a:solidFill>
                  <a:srgbClr val="C9C9C9"/>
                </a:solidFill>
                <a:latin typeface="Arial"/>
                <a:ea typeface="Arial"/>
                <a:cs typeface="Arial"/>
                <a:sym typeface="Arial"/>
              </a:rPr>
              <a:t>sich </a:t>
            </a: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875" y="396975"/>
            <a:ext cx="3035431" cy="20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375" y="2705300"/>
            <a:ext cx="2713525" cy="2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 x nicht reflexiv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vdát se za někoho / oženit se s někým x ………………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ptát se x ……………………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smát se x </a:t>
            </a:r>
            <a:r>
              <a:rPr lang="cs"/>
              <a:t>……………………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hrát si x </a:t>
            </a:r>
            <a:r>
              <a:rPr lang="cs"/>
              <a:t>……………………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jmenovat se x ……………………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koupat se x ……………………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poděkovat x sich bedanken (ich bedanke mich)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reflexiv x nicht reflexiv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vdát se za někoho / oženit se s někým x heiraten j-n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ptát se x fragen (nach etwas)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smát se x lachen (über j-n)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hrát si x spielen (mit)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jmenovat se x heißen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koupat se x baden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poděkovat x sich bedanken (ich bedanke mich)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8E7CC3"/>
                </a:solidFill>
              </a:rPr>
              <a:t>MIR</a:t>
            </a:r>
            <a:r>
              <a:rPr lang="cs"/>
              <a:t> x </a:t>
            </a:r>
            <a:r>
              <a:rPr lang="cs">
                <a:solidFill>
                  <a:srgbClr val="00B0F0"/>
                </a:solidFill>
              </a:rPr>
              <a:t>MICH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093850"/>
            <a:ext cx="8520600" cy="3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odpočinout si: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ich ruhe </a:t>
            </a:r>
            <a:r>
              <a:rPr lang="cs">
                <a:solidFill>
                  <a:srgbClr val="00B0F0"/>
                </a:solidFill>
              </a:rPr>
              <a:t>mich</a:t>
            </a:r>
            <a:r>
              <a:rPr lang="cs"/>
              <a:t> aus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ich entspanne </a:t>
            </a:r>
            <a:r>
              <a:rPr lang="cs">
                <a:solidFill>
                  <a:srgbClr val="00B0F0"/>
                </a:solidFill>
              </a:rPr>
              <a:t>mich</a:t>
            </a:r>
            <a:r>
              <a:rPr lang="cs"/>
              <a:t> (bei Yoga) = uvolním 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ich erhole </a:t>
            </a:r>
            <a:r>
              <a:rPr lang="cs">
                <a:solidFill>
                  <a:srgbClr val="00B0F0"/>
                </a:solidFill>
              </a:rPr>
              <a:t>mich</a:t>
            </a:r>
            <a:r>
              <a:rPr lang="cs"/>
              <a:t> (im Gebirge) = (z)rekreuji se, zrelaxuji 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dívat se na / prohlédnout si: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ich sehe </a:t>
            </a:r>
            <a:r>
              <a:rPr lang="cs">
                <a:solidFill>
                  <a:srgbClr val="7030A0"/>
                </a:solidFill>
              </a:rPr>
              <a:t>mir</a:t>
            </a:r>
            <a:r>
              <a:rPr lang="cs"/>
              <a:t> Nachrichten im Fernsehen an.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vzpomenout si / upomenout se na něco: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ich erinnere </a:t>
            </a:r>
            <a:r>
              <a:rPr lang="cs">
                <a:solidFill>
                  <a:srgbClr val="00B0F0"/>
                </a:solidFill>
              </a:rPr>
              <a:t>mich</a:t>
            </a:r>
            <a:r>
              <a:rPr lang="cs"/>
              <a:t> noch an diesen Film.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125450" y="292850"/>
            <a:ext cx="8893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sich freuen </a:t>
            </a:r>
            <a:r>
              <a:rPr lang="cs">
                <a:solidFill>
                  <a:srgbClr val="FFD966"/>
                </a:solidFill>
              </a:rPr>
              <a:t>auf (těšit se na) </a:t>
            </a:r>
            <a:r>
              <a:rPr lang="cs"/>
              <a:t>x </a:t>
            </a:r>
            <a:r>
              <a:rPr lang="cs">
                <a:solidFill>
                  <a:srgbClr val="F4CCCC"/>
                </a:solidFill>
              </a:rPr>
              <a:t>über (mít radost z)</a:t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992450"/>
            <a:ext cx="8520600" cy="35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ich freue mich      </a:t>
            </a:r>
            <a:r>
              <a:rPr b="1" lang="cs" sz="4200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auf den urlaub   </a:t>
            </a:r>
            <a:r>
              <a:rPr lang="cs"/>
              <a:t>    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du freust dich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er/sie/es freut sich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                    </a:t>
            </a:r>
            <a:r>
              <a:rPr b="1" lang="cs" sz="4200">
                <a:solidFill>
                  <a:srgbClr val="F4CCCC"/>
                </a:solidFill>
                <a:latin typeface="Amatic SC"/>
                <a:ea typeface="Amatic SC"/>
                <a:cs typeface="Amatic SC"/>
                <a:sym typeface="Amatic SC"/>
              </a:rPr>
              <a:t>über das geschenk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1. wir freuen uns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2. ihr freut euch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cs"/>
              <a:t>3. sie freuen sich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475" y="992448"/>
            <a:ext cx="2350650" cy="18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616" y="3284125"/>
            <a:ext cx="2656384" cy="18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