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770cb395d6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770cb395d6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770cb395d6_0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770cb395d6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770cb395d6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770cb395d6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770cb395d6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770cb395d6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770cb395d6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770cb395d6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770cb4760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770cb4760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770cb395d6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770cb395d6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ADJEKTIVE</a:t>
            </a:r>
            <a:endParaRPr/>
          </a:p>
        </p:txBody>
      </p:sp>
      <p:sp>
        <p:nvSpPr>
          <p:cNvPr id="129" name="Google Shape;129;p13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/>
          <p:nvPr>
            <p:ph type="title"/>
          </p:nvPr>
        </p:nvSpPr>
        <p:spPr>
          <a:xfrm>
            <a:off x="819150" y="615250"/>
            <a:ext cx="7505700" cy="61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ADJEKTIV/ADVERB</a:t>
            </a:r>
            <a:endParaRPr/>
          </a:p>
        </p:txBody>
      </p:sp>
      <p:sp>
        <p:nvSpPr>
          <p:cNvPr id="135" name="Google Shape;135;p14"/>
          <p:cNvSpPr txBox="1"/>
          <p:nvPr>
            <p:ph idx="1" type="body"/>
          </p:nvPr>
        </p:nvSpPr>
        <p:spPr>
          <a:xfrm>
            <a:off x="819150" y="1230250"/>
            <a:ext cx="7505700" cy="3208500"/>
          </a:xfrm>
          <a:prstGeom prst="rect">
            <a:avLst/>
          </a:prstGeom>
          <a:ln cap="flat" cmpd="sng" w="9525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/>
              <a:t>Seine Noten sind gut</a:t>
            </a:r>
            <a:r>
              <a:rPr lang="cs" sz="2400">
                <a:solidFill>
                  <a:srgbClr val="EFEFEF"/>
                </a:solidFill>
              </a:rPr>
              <a:t>𑁜</a:t>
            </a:r>
            <a:r>
              <a:rPr lang="cs" sz="2400"/>
              <a:t>. (Adj. - příd. jméno v přísudku)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Er hat gut</a:t>
            </a:r>
            <a:r>
              <a:rPr lang="cs" sz="2400">
                <a:solidFill>
                  <a:srgbClr val="FF0000"/>
                </a:solidFill>
              </a:rPr>
              <a:t>e </a:t>
            </a:r>
            <a:r>
              <a:rPr lang="cs" sz="2400"/>
              <a:t>Noten. (příd. jméno v přívlastku - koncovka!)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Er hat </a:t>
            </a:r>
            <a:r>
              <a:rPr lang="cs" sz="2400">
                <a:solidFill>
                  <a:srgbClr val="FF0000"/>
                </a:solidFill>
              </a:rPr>
              <a:t>eine</a:t>
            </a:r>
            <a:r>
              <a:rPr lang="cs" sz="2400"/>
              <a:t> gut</a:t>
            </a:r>
            <a:r>
              <a:rPr lang="cs" sz="2400">
                <a:solidFill>
                  <a:srgbClr val="FF0000"/>
                </a:solidFill>
              </a:rPr>
              <a:t>e</a:t>
            </a:r>
            <a:r>
              <a:rPr lang="cs" sz="2400"/>
              <a:t> Note bekommen.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x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cs" sz="2400"/>
              <a:t>Er singt gut. (Adverb)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"/>
          <p:cNvSpPr txBox="1"/>
          <p:nvPr>
            <p:ph type="title"/>
          </p:nvPr>
        </p:nvSpPr>
        <p:spPr>
          <a:xfrm>
            <a:off x="819150" y="380975"/>
            <a:ext cx="7505700" cy="8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STEIGERUNG - STUPŇOVÁNÍ</a:t>
            </a:r>
            <a:endParaRPr/>
          </a:p>
        </p:txBody>
      </p:sp>
      <p:sp>
        <p:nvSpPr>
          <p:cNvPr id="141" name="Google Shape;141;p15"/>
          <p:cNvSpPr txBox="1"/>
          <p:nvPr>
            <p:ph idx="1" type="body"/>
          </p:nvPr>
        </p:nvSpPr>
        <p:spPr>
          <a:xfrm>
            <a:off x="590650" y="1402775"/>
            <a:ext cx="8022900" cy="303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cs" sz="2600"/>
              <a:t>Třebíč     ist 	schön. Třebíč ist so schön </a:t>
            </a:r>
            <a:r>
              <a:rPr lang="cs" sz="2600">
                <a:solidFill>
                  <a:srgbClr val="C27BA0"/>
                </a:solidFill>
              </a:rPr>
              <a:t>wie</a:t>
            </a:r>
            <a:r>
              <a:rPr lang="cs" sz="2600"/>
              <a:t> Mikulov.</a:t>
            </a:r>
            <a:endParaRPr sz="2600"/>
          </a:p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cs" sz="2600"/>
              <a:t> Prag         ist  	schön</a:t>
            </a:r>
            <a:r>
              <a:rPr lang="cs" sz="2600">
                <a:solidFill>
                  <a:srgbClr val="A64D79"/>
                </a:solidFill>
              </a:rPr>
              <a:t>er (als </a:t>
            </a:r>
            <a:r>
              <a:rPr lang="cs" sz="2600">
                <a:solidFill>
                  <a:srgbClr val="434343"/>
                </a:solidFill>
              </a:rPr>
              <a:t>Třebíč</a:t>
            </a:r>
            <a:r>
              <a:rPr lang="cs" sz="2600">
                <a:solidFill>
                  <a:srgbClr val="A64D79"/>
                </a:solidFill>
              </a:rPr>
              <a:t>).</a:t>
            </a:r>
            <a:endParaRPr sz="2600">
              <a:solidFill>
                <a:srgbClr val="A64D79"/>
              </a:solidFill>
            </a:endParaRPr>
          </a:p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cs" sz="2600">
                <a:solidFill>
                  <a:srgbClr val="A64D79"/>
                </a:solidFill>
              </a:rPr>
              <a:t>Paris        ist     am  </a:t>
            </a:r>
            <a:r>
              <a:rPr lang="cs" sz="2600">
                <a:solidFill>
                  <a:srgbClr val="666666"/>
                </a:solidFill>
              </a:rPr>
              <a:t>schön</a:t>
            </a:r>
            <a:r>
              <a:rPr lang="cs" sz="2600">
                <a:solidFill>
                  <a:srgbClr val="A64D79"/>
                </a:solidFill>
              </a:rPr>
              <a:t>sten </a:t>
            </a:r>
            <a:r>
              <a:rPr lang="cs" sz="2600">
                <a:solidFill>
                  <a:srgbClr val="666666"/>
                </a:solidFill>
              </a:rPr>
              <a:t>(von allen Städten)</a:t>
            </a:r>
            <a:r>
              <a:rPr lang="cs" sz="2600">
                <a:solidFill>
                  <a:srgbClr val="A64D79"/>
                </a:solidFill>
              </a:rPr>
              <a:t>.</a:t>
            </a:r>
            <a:endParaRPr sz="2600">
              <a:solidFill>
                <a:srgbClr val="A64D79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2600">
                <a:solidFill>
                  <a:srgbClr val="A64D79"/>
                </a:solidFill>
              </a:rPr>
              <a:t>     Třebíč        ist     die   </a:t>
            </a:r>
            <a:r>
              <a:rPr lang="cs" sz="2600">
                <a:solidFill>
                  <a:srgbClr val="666666"/>
                </a:solidFill>
              </a:rPr>
              <a:t>schön</a:t>
            </a:r>
            <a:r>
              <a:rPr lang="cs" sz="2600">
                <a:solidFill>
                  <a:srgbClr val="A64D79"/>
                </a:solidFill>
              </a:rPr>
              <a:t>ste </a:t>
            </a:r>
            <a:r>
              <a:rPr lang="cs" sz="2600">
                <a:solidFill>
                  <a:srgbClr val="666666"/>
                </a:solidFill>
              </a:rPr>
              <a:t>Stadt in Tschechien</a:t>
            </a:r>
            <a:r>
              <a:rPr lang="cs" sz="2600">
                <a:solidFill>
                  <a:srgbClr val="A64D79"/>
                </a:solidFill>
              </a:rPr>
              <a:t>.</a:t>
            </a:r>
            <a:endParaRPr sz="2600">
              <a:solidFill>
                <a:srgbClr val="A64D7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"/>
          <p:cNvSpPr txBox="1"/>
          <p:nvPr>
            <p:ph type="title"/>
          </p:nvPr>
        </p:nvSpPr>
        <p:spPr>
          <a:xfrm>
            <a:off x="819150" y="380975"/>
            <a:ext cx="7505700" cy="8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STEIGERUNG - STUPŇOVÁNÍ</a:t>
            </a:r>
            <a:endParaRPr/>
          </a:p>
        </p:txBody>
      </p:sp>
      <p:sp>
        <p:nvSpPr>
          <p:cNvPr id="147" name="Google Shape;147;p16"/>
          <p:cNvSpPr txBox="1"/>
          <p:nvPr>
            <p:ph idx="1" type="body"/>
          </p:nvPr>
        </p:nvSpPr>
        <p:spPr>
          <a:xfrm>
            <a:off x="560550" y="1107450"/>
            <a:ext cx="8022900" cy="349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cs" sz="3000"/>
              <a:t>hoch - höher - am höchsten x der höchste Berg</a:t>
            </a:r>
            <a:endParaRPr sz="3000"/>
          </a:p>
        </p:txBody>
      </p:sp>
      <p:pic>
        <p:nvPicPr>
          <p:cNvPr id="148" name="Google Shape;14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91200" y="2300399"/>
            <a:ext cx="3022623" cy="2297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9154" y="2304325"/>
            <a:ext cx="1978675" cy="2297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7"/>
          <p:cNvSpPr txBox="1"/>
          <p:nvPr>
            <p:ph type="title"/>
          </p:nvPr>
        </p:nvSpPr>
        <p:spPr>
          <a:xfrm>
            <a:off x="819150" y="615025"/>
            <a:ext cx="7505700" cy="73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STEIGERUNG - STUPŇOVÁNÍ</a:t>
            </a:r>
            <a:endParaRPr/>
          </a:p>
        </p:txBody>
      </p:sp>
      <p:sp>
        <p:nvSpPr>
          <p:cNvPr id="155" name="Google Shape;155;p17"/>
          <p:cNvSpPr txBox="1"/>
          <p:nvPr>
            <p:ph idx="1" type="body"/>
          </p:nvPr>
        </p:nvSpPr>
        <p:spPr>
          <a:xfrm>
            <a:off x="819150" y="1353625"/>
            <a:ext cx="7505700" cy="30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/>
              <a:t>groß - größer - am größten x die größte Stadt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56" name="Google Shape;15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30775" y="2571750"/>
            <a:ext cx="5019710" cy="193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9324" y="2874124"/>
            <a:ext cx="2576600" cy="1636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Google Shape;16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29146" y="709075"/>
            <a:ext cx="4885704" cy="3725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9"/>
          <p:cNvSpPr txBox="1"/>
          <p:nvPr>
            <p:ph idx="1" type="body"/>
          </p:nvPr>
        </p:nvSpPr>
        <p:spPr>
          <a:xfrm>
            <a:off x="819150" y="480425"/>
            <a:ext cx="7505700" cy="395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9"/>
          <p:cNvSpPr txBox="1"/>
          <p:nvPr>
            <p:ph idx="1" type="body"/>
          </p:nvPr>
        </p:nvSpPr>
        <p:spPr>
          <a:xfrm>
            <a:off x="971550" y="632925"/>
            <a:ext cx="7505700" cy="395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69" name="Google Shape;16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71550" y="477850"/>
            <a:ext cx="6979875" cy="41901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24800" y="738300"/>
            <a:ext cx="5735247" cy="391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