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1" r:id="rId1"/>
  </p:sldMasterIdLst>
  <p:sldIdLst>
    <p:sldId id="322" r:id="rId2"/>
    <p:sldId id="301" r:id="rId3"/>
    <p:sldId id="313" r:id="rId4"/>
    <p:sldId id="314" r:id="rId5"/>
    <p:sldId id="318" r:id="rId6"/>
    <p:sldId id="315" r:id="rId7"/>
    <p:sldId id="316" r:id="rId8"/>
    <p:sldId id="317" r:id="rId9"/>
    <p:sldId id="312" r:id="rId10"/>
    <p:sldId id="321" r:id="rId11"/>
    <p:sldId id="319" r:id="rId12"/>
    <p:sldId id="320" r:id="rId13"/>
    <p:sldId id="303" r:id="rId14"/>
    <p:sldId id="304" r:id="rId15"/>
    <p:sldId id="326" r:id="rId16"/>
    <p:sldId id="328" r:id="rId17"/>
    <p:sldId id="323" r:id="rId18"/>
    <p:sldId id="329" r:id="rId19"/>
    <p:sldId id="325" r:id="rId20"/>
    <p:sldId id="330" r:id="rId21"/>
    <p:sldId id="331" r:id="rId22"/>
    <p:sldId id="332" r:id="rId23"/>
    <p:sldId id="333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ra Moskva" initials="PM" lastIdx="0" clrIdx="0">
    <p:extLst>
      <p:ext uri="{19B8F6BF-5375-455C-9EA6-DF929625EA0E}">
        <p15:presenceInfo xmlns:p15="http://schemas.microsoft.com/office/powerpoint/2012/main" userId="Petra Moskv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190" autoAdjust="0"/>
    <p:restoredTop sz="94660"/>
  </p:normalViewPr>
  <p:slideViewPr>
    <p:cSldViewPr snapToGrid="0">
      <p:cViewPr varScale="1">
        <p:scale>
          <a:sx n="72" d="100"/>
          <a:sy n="72" d="100"/>
        </p:scale>
        <p:origin x="3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B4199-14BB-4E57-8FA2-AD9929BEACB9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1F1D9-D533-4039-B3AA-9DADB1442BF5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7127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B4199-14BB-4E57-8FA2-AD9929BEACB9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1F1D9-D533-4039-B3AA-9DADB1442B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9316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B4199-14BB-4E57-8FA2-AD9929BEACB9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1F1D9-D533-4039-B3AA-9DADB1442B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1428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B4199-14BB-4E57-8FA2-AD9929BEACB9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1F1D9-D533-4039-B3AA-9DADB1442B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541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B4199-14BB-4E57-8FA2-AD9929BEACB9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1F1D9-D533-4039-B3AA-9DADB1442BF5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3997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B4199-14BB-4E57-8FA2-AD9929BEACB9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1F1D9-D533-4039-B3AA-9DADB1442B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3053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B4199-14BB-4E57-8FA2-AD9929BEACB9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1F1D9-D533-4039-B3AA-9DADB1442B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69945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B4199-14BB-4E57-8FA2-AD9929BEACB9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1F1D9-D533-4039-B3AA-9DADB1442B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0056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B4199-14BB-4E57-8FA2-AD9929BEACB9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1F1D9-D533-4039-B3AA-9DADB1442B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6658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1BB4199-14BB-4E57-8FA2-AD9929BEACB9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CC1F1D9-D533-4039-B3AA-9DADB1442B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57417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B4199-14BB-4E57-8FA2-AD9929BEACB9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1F1D9-D533-4039-B3AA-9DADB1442B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6832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1BB4199-14BB-4E57-8FA2-AD9929BEACB9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CC1F1D9-D533-4039-B3AA-9DADB1442BF5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2849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2" r:id="rId1"/>
    <p:sldLayoutId id="2147484163" r:id="rId2"/>
    <p:sldLayoutId id="2147484164" r:id="rId3"/>
    <p:sldLayoutId id="2147484165" r:id="rId4"/>
    <p:sldLayoutId id="2147484166" r:id="rId5"/>
    <p:sldLayoutId id="2147484167" r:id="rId6"/>
    <p:sldLayoutId id="2147484168" r:id="rId7"/>
    <p:sldLayoutId id="2147484169" r:id="rId8"/>
    <p:sldLayoutId id="2147484170" r:id="rId9"/>
    <p:sldLayoutId id="2147484171" r:id="rId10"/>
    <p:sldLayoutId id="214748417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7E1FA4B9-A4A6-4138-8A13-1DB6282F75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PŘEDLOŽKY S 3.PÁDEM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B6E3D4CF-5EB7-4ABA-B6FB-A1C26D8E5E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			DIREKT INTERAKTIV 8.LEKCE</a:t>
            </a:r>
          </a:p>
        </p:txBody>
      </p:sp>
    </p:spTree>
    <p:extLst>
      <p:ext uri="{BB962C8B-B14F-4D97-AF65-F5344CB8AC3E}">
        <p14:creationId xmlns:p14="http://schemas.microsoft.com/office/powerpoint/2010/main" val="32717342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A2555796-25E4-4073-AB07-FF716C71D2AC}"/>
              </a:ext>
            </a:extLst>
          </p:cNvPr>
          <p:cNvSpPr/>
          <p:nvPr/>
        </p:nvSpPr>
        <p:spPr>
          <a:xfrm>
            <a:off x="3439548" y="5133914"/>
            <a:ext cx="8325871" cy="117185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ustálená pevná spojené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Př. </a:t>
            </a:r>
            <a:r>
              <a:rPr lang="de-DE" dirty="0"/>
              <a:t>Ich möchte vier Karten zu zehn Euro.</a:t>
            </a:r>
            <a:endParaRPr lang="cs-CZ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/>
              <a:t>Sie </a:t>
            </a:r>
            <a:r>
              <a:rPr lang="cs-CZ" dirty="0" err="1"/>
              <a:t>sind</a:t>
            </a:r>
            <a:r>
              <a:rPr lang="de-DE" dirty="0"/>
              <a:t> </a:t>
            </a:r>
            <a:r>
              <a:rPr lang="de-DE" i="1" dirty="0"/>
              <a:t>zu zweit</a:t>
            </a:r>
            <a:r>
              <a:rPr lang="de-DE" dirty="0"/>
              <a:t> </a:t>
            </a:r>
            <a:r>
              <a:rPr lang="cs-CZ" dirty="0"/>
              <a:t>in der </a:t>
            </a:r>
            <a:r>
              <a:rPr lang="cs-CZ" dirty="0" err="1"/>
              <a:t>Gruppe</a:t>
            </a:r>
            <a:r>
              <a:rPr lang="cs-CZ" dirty="0"/>
              <a:t>.</a:t>
            </a:r>
            <a:endParaRPr lang="cs-CZ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2D6ED90-819F-4BA7-A141-C5B7A8D0E74D}"/>
              </a:ext>
            </a:extLst>
          </p:cNvPr>
          <p:cNvSpPr txBox="1"/>
          <p:nvPr/>
        </p:nvSpPr>
        <p:spPr>
          <a:xfrm>
            <a:off x="7386402" y="780064"/>
            <a:ext cx="362822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POUŽITÍ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13BE11FC-CECA-4E90-B65D-2D5A60F0233E}"/>
              </a:ext>
            </a:extLst>
          </p:cNvPr>
          <p:cNvSpPr/>
          <p:nvPr/>
        </p:nvSpPr>
        <p:spPr>
          <a:xfrm>
            <a:off x="3439548" y="3893172"/>
            <a:ext cx="8325871" cy="77284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z místa na místo, (instituce, obchod atd.), směr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Př. </a:t>
            </a:r>
            <a:r>
              <a:rPr lang="cs-CZ" dirty="0" err="1"/>
              <a:t>Ich</a:t>
            </a:r>
            <a:r>
              <a:rPr lang="cs-CZ" dirty="0"/>
              <a:t> </a:t>
            </a:r>
            <a:r>
              <a:rPr lang="cs-CZ" dirty="0" err="1"/>
              <a:t>fahre</a:t>
            </a:r>
            <a:r>
              <a:rPr lang="cs-CZ" dirty="0"/>
              <a:t> </a:t>
            </a:r>
            <a:r>
              <a:rPr lang="cs-CZ" i="1" dirty="0" err="1"/>
              <a:t>zu</a:t>
            </a:r>
            <a:r>
              <a:rPr lang="cs-CZ" i="1" dirty="0"/>
              <a:t> de</a:t>
            </a:r>
            <a:r>
              <a:rPr lang="cs-CZ" b="1" i="1" dirty="0">
                <a:solidFill>
                  <a:srgbClr val="FF0000"/>
                </a:solidFill>
              </a:rPr>
              <a:t>r (= </a:t>
            </a:r>
            <a:r>
              <a:rPr lang="cs-CZ" b="1" i="1" dirty="0" err="1">
                <a:solidFill>
                  <a:srgbClr val="FF0000"/>
                </a:solidFill>
              </a:rPr>
              <a:t>zur</a:t>
            </a:r>
            <a:r>
              <a:rPr lang="cs-CZ" b="1" i="1" dirty="0">
                <a:solidFill>
                  <a:srgbClr val="FF0000"/>
                </a:solidFill>
              </a:rPr>
              <a:t>)</a:t>
            </a:r>
            <a:r>
              <a:rPr lang="cs-CZ" i="1" dirty="0"/>
              <a:t> </a:t>
            </a:r>
            <a:r>
              <a:rPr lang="cs-CZ" dirty="0"/>
              <a:t>Post.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B27C664-B4D7-48D0-AE0D-8D662B5849F8}"/>
              </a:ext>
            </a:extLst>
          </p:cNvPr>
          <p:cNvSpPr/>
          <p:nvPr/>
        </p:nvSpPr>
        <p:spPr>
          <a:xfrm>
            <a:off x="3439549" y="2196375"/>
            <a:ext cx="8325870" cy="11734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osoby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Př. </a:t>
            </a:r>
            <a:r>
              <a:rPr lang="cs-CZ" dirty="0" err="1"/>
              <a:t>Ich</a:t>
            </a:r>
            <a:r>
              <a:rPr lang="cs-CZ" dirty="0"/>
              <a:t> </a:t>
            </a:r>
            <a:r>
              <a:rPr lang="cs-CZ" dirty="0" err="1"/>
              <a:t>fahre</a:t>
            </a:r>
            <a:r>
              <a:rPr lang="cs-CZ" dirty="0"/>
              <a:t> </a:t>
            </a:r>
            <a:r>
              <a:rPr lang="cs-CZ" dirty="0" err="1"/>
              <a:t>zu</a:t>
            </a:r>
            <a:r>
              <a:rPr lang="cs-CZ" dirty="0"/>
              <a:t> </a:t>
            </a:r>
            <a:r>
              <a:rPr lang="cs-CZ" dirty="0" err="1">
                <a:solidFill>
                  <a:srgbClr val="0070C0"/>
                </a:solidFill>
              </a:rPr>
              <a:t>meine</a:t>
            </a:r>
            <a:r>
              <a:rPr lang="cs-CZ" b="1" dirty="0" err="1">
                <a:solidFill>
                  <a:srgbClr val="0070C0"/>
                </a:solidFill>
              </a:rPr>
              <a:t>m</a:t>
            </a:r>
            <a:r>
              <a:rPr lang="cs-CZ" dirty="0"/>
              <a:t> </a:t>
            </a:r>
            <a:r>
              <a:rPr lang="cs-CZ" dirty="0" err="1"/>
              <a:t>Bruder</a:t>
            </a:r>
            <a:r>
              <a:rPr lang="cs-CZ" dirty="0"/>
              <a:t>, </a:t>
            </a:r>
            <a:r>
              <a:rPr lang="cs-CZ" dirty="0" err="1">
                <a:solidFill>
                  <a:srgbClr val="FF0000"/>
                </a:solidFill>
              </a:rPr>
              <a:t>meine</a:t>
            </a:r>
            <a:r>
              <a:rPr lang="cs-CZ" b="1" dirty="0" err="1">
                <a:solidFill>
                  <a:srgbClr val="FF0000"/>
                </a:solidFill>
              </a:rPr>
              <a:t>r</a:t>
            </a:r>
            <a:r>
              <a:rPr lang="cs-CZ" dirty="0"/>
              <a:t> </a:t>
            </a:r>
            <a:r>
              <a:rPr lang="cs-CZ" dirty="0" err="1"/>
              <a:t>Schwester</a:t>
            </a:r>
            <a:r>
              <a:rPr lang="cs-CZ" dirty="0"/>
              <a:t>/</a:t>
            </a:r>
            <a:r>
              <a:rPr lang="cs-CZ" dirty="0" err="1">
                <a:solidFill>
                  <a:srgbClr val="00B050"/>
                </a:solidFill>
              </a:rPr>
              <a:t>meine</a:t>
            </a:r>
            <a:r>
              <a:rPr lang="cs-CZ" b="1" dirty="0" err="1">
                <a:solidFill>
                  <a:srgbClr val="00B050"/>
                </a:solidFill>
              </a:rPr>
              <a:t>m</a:t>
            </a:r>
            <a:r>
              <a:rPr lang="cs-CZ" dirty="0"/>
              <a:t> </a:t>
            </a:r>
            <a:r>
              <a:rPr lang="cs-CZ" dirty="0" err="1"/>
              <a:t>Kind</a:t>
            </a:r>
            <a:r>
              <a:rPr lang="cs-CZ" dirty="0"/>
              <a:t>/d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en</a:t>
            </a:r>
            <a:r>
              <a:rPr lang="cs-CZ" dirty="0"/>
              <a:t> </a:t>
            </a:r>
            <a:r>
              <a:rPr lang="cs-CZ" dirty="0" err="1"/>
              <a:t>Freunde</a:t>
            </a:r>
            <a:r>
              <a:rPr lang="cs-CZ" b="1" dirty="0" err="1">
                <a:solidFill>
                  <a:schemeClr val="accent2">
                    <a:lumMod val="75000"/>
                  </a:schemeClr>
                </a:solidFill>
              </a:rPr>
              <a:t>n</a:t>
            </a:r>
            <a:r>
              <a:rPr lang="cs-CZ" dirty="0"/>
              <a:t>.</a:t>
            </a:r>
            <a:r>
              <a:rPr lang="cs-CZ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Ich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fahre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Peter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69113C41-1D27-4B54-A5AD-326A89D022E0}"/>
              </a:ext>
            </a:extLst>
          </p:cNvPr>
          <p:cNvSpPr/>
          <p:nvPr/>
        </p:nvSpPr>
        <p:spPr>
          <a:xfrm>
            <a:off x="1250055" y="4013429"/>
            <a:ext cx="2000510" cy="53232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k, za</a:t>
            </a:r>
            <a:endParaRPr lang="cs-CZ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7530037E-6ED7-43FD-90B8-B65ECF1B471B}"/>
              </a:ext>
            </a:extLst>
          </p:cNvPr>
          <p:cNvSpPr/>
          <p:nvPr/>
        </p:nvSpPr>
        <p:spPr>
          <a:xfrm>
            <a:off x="1250055" y="5573670"/>
            <a:ext cx="2000510" cy="53232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po</a:t>
            </a:r>
            <a:endParaRPr lang="cs-CZ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83CE0E77-96F4-4394-87CD-A162A3F74B40}"/>
              </a:ext>
            </a:extLst>
          </p:cNvPr>
          <p:cNvSpPr/>
          <p:nvPr/>
        </p:nvSpPr>
        <p:spPr>
          <a:xfrm>
            <a:off x="1191520" y="2455240"/>
            <a:ext cx="2000510" cy="530273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k</a:t>
            </a:r>
            <a:endParaRPr lang="cs-CZ" sz="28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6F1D89F9-013B-419E-AE0D-4FDD505BF7C1}"/>
              </a:ext>
            </a:extLst>
          </p:cNvPr>
          <p:cNvSpPr txBox="1"/>
          <p:nvPr/>
        </p:nvSpPr>
        <p:spPr>
          <a:xfrm>
            <a:off x="3844253" y="813853"/>
            <a:ext cx="2576132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VÝZNAM</a:t>
            </a:r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9F231F56-FB55-4163-844B-A3459917E063}"/>
              </a:ext>
            </a:extLst>
          </p:cNvPr>
          <p:cNvSpPr/>
          <p:nvPr/>
        </p:nvSpPr>
        <p:spPr>
          <a:xfrm>
            <a:off x="8820921" y="3563796"/>
            <a:ext cx="2944498" cy="743024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(</a:t>
            </a:r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cs-CZ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 - se členem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nebo přivlastňovacím zájmenem</a:t>
            </a:r>
            <a:endParaRPr lang="cs-CZ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FA4868EF-0C03-480A-A565-B111BE140B90}"/>
              </a:ext>
            </a:extLst>
          </p:cNvPr>
          <p:cNvSpPr txBox="1"/>
          <p:nvPr/>
        </p:nvSpPr>
        <p:spPr>
          <a:xfrm>
            <a:off x="469377" y="673893"/>
            <a:ext cx="2000510" cy="7694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4400" b="1" dirty="0">
                <a:solidFill>
                  <a:schemeClr val="accent3">
                    <a:lumMod val="50000"/>
                  </a:schemeClr>
                </a:solidFill>
              </a:rPr>
              <a:t> - </a:t>
            </a:r>
            <a:r>
              <a:rPr lang="cs-CZ" sz="4400" b="1" dirty="0" err="1">
                <a:solidFill>
                  <a:schemeClr val="accent3">
                    <a:lumMod val="50000"/>
                  </a:schemeClr>
                </a:solidFill>
              </a:rPr>
              <a:t>zu</a:t>
            </a:r>
            <a:endParaRPr lang="cs-CZ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7FA8063B-A73C-40AF-9658-A062D30201C7}"/>
              </a:ext>
            </a:extLst>
          </p:cNvPr>
          <p:cNvSpPr txBox="1"/>
          <p:nvPr/>
        </p:nvSpPr>
        <p:spPr>
          <a:xfrm>
            <a:off x="9200515" y="4403210"/>
            <a:ext cx="2564905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Výjimka:  </a:t>
            </a:r>
            <a:r>
              <a:rPr lang="cs-CZ" b="1" i="1" dirty="0" err="1">
                <a:solidFill>
                  <a:srgbClr val="FF0000"/>
                </a:solidFill>
              </a:rPr>
              <a:t>zu</a:t>
            </a:r>
            <a:r>
              <a:rPr lang="cs-CZ" b="1" i="1" dirty="0">
                <a:solidFill>
                  <a:srgbClr val="FF0000"/>
                </a:solidFill>
              </a:rPr>
              <a:t> </a:t>
            </a:r>
            <a:r>
              <a:rPr lang="cs-CZ" b="1" i="1" dirty="0" err="1">
                <a:solidFill>
                  <a:srgbClr val="FF0000"/>
                </a:solidFill>
              </a:rPr>
              <a:t>Hause</a:t>
            </a:r>
            <a:r>
              <a:rPr lang="cs-CZ" b="1" i="1" dirty="0">
                <a:solidFill>
                  <a:srgbClr val="FF0000"/>
                </a:solidFill>
              </a:rPr>
              <a:t> </a:t>
            </a:r>
            <a:r>
              <a:rPr lang="cs-CZ" i="1" dirty="0"/>
              <a:t>!!!!</a:t>
            </a:r>
          </a:p>
          <a:p>
            <a:pPr algn="ctr"/>
            <a:r>
              <a:rPr lang="cs-CZ" i="1" dirty="0"/>
              <a:t>- doma</a:t>
            </a:r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FBB03921-5DC1-4EED-A85F-A71DEEDD10A4}"/>
              </a:ext>
            </a:extLst>
          </p:cNvPr>
          <p:cNvSpPr/>
          <p:nvPr/>
        </p:nvSpPr>
        <p:spPr>
          <a:xfrm>
            <a:off x="9970376" y="5173160"/>
            <a:ext cx="1795043" cy="375552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- bez členu</a:t>
            </a:r>
            <a:endParaRPr lang="cs-CZ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7084B703-5E47-4B49-B38D-BA16814DF301}"/>
              </a:ext>
            </a:extLst>
          </p:cNvPr>
          <p:cNvSpPr/>
          <p:nvPr/>
        </p:nvSpPr>
        <p:spPr>
          <a:xfrm>
            <a:off x="5249098" y="2955774"/>
            <a:ext cx="1795043" cy="375552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- bez členu</a:t>
            </a:r>
            <a:endParaRPr lang="cs-CZ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4BED881F-D23D-4205-B321-7864662B4323}"/>
              </a:ext>
            </a:extLst>
          </p:cNvPr>
          <p:cNvSpPr/>
          <p:nvPr/>
        </p:nvSpPr>
        <p:spPr>
          <a:xfrm>
            <a:off x="8795247" y="1740490"/>
            <a:ext cx="2970172" cy="743024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(</a:t>
            </a:r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cs-CZ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 - se členem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nebo přivlastňovacím zájmenem</a:t>
            </a:r>
            <a:endParaRPr lang="cs-CZ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282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A2555796-25E4-4073-AB07-FF716C71D2AC}"/>
              </a:ext>
            </a:extLst>
          </p:cNvPr>
          <p:cNvSpPr/>
          <p:nvPr/>
        </p:nvSpPr>
        <p:spPr>
          <a:xfrm>
            <a:off x="3439549" y="2357769"/>
            <a:ext cx="7209184" cy="77412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místně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Př. </a:t>
            </a:r>
            <a:r>
              <a:rPr lang="de-DE" i="1" dirty="0"/>
              <a:t>Gegenüber der Universität</a:t>
            </a:r>
            <a:r>
              <a:rPr lang="de-DE" dirty="0"/>
              <a:t> liegt das Krankenhaus</a:t>
            </a:r>
            <a:r>
              <a:rPr lang="cs-CZ" dirty="0"/>
              <a:t>.</a:t>
            </a:r>
            <a:endParaRPr lang="cs-CZ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2D6ED90-819F-4BA7-A141-C5B7A8D0E74D}"/>
              </a:ext>
            </a:extLst>
          </p:cNvPr>
          <p:cNvSpPr txBox="1"/>
          <p:nvPr/>
        </p:nvSpPr>
        <p:spPr>
          <a:xfrm>
            <a:off x="8094397" y="823822"/>
            <a:ext cx="362822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POUŽITÍ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13BE11FC-CECA-4E90-B65D-2D5A60F0233E}"/>
              </a:ext>
            </a:extLst>
          </p:cNvPr>
          <p:cNvSpPr/>
          <p:nvPr/>
        </p:nvSpPr>
        <p:spPr>
          <a:xfrm>
            <a:off x="3439549" y="3638923"/>
            <a:ext cx="7209184" cy="117185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protiklad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Př. </a:t>
            </a:r>
            <a:r>
              <a:rPr lang="de-DE" i="1" dirty="0"/>
              <a:t>Gegenüber seiner Schwester</a:t>
            </a:r>
            <a:r>
              <a:rPr lang="de-DE" dirty="0"/>
              <a:t> ist er faul.</a:t>
            </a:r>
            <a:endParaRPr lang="cs-CZ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/>
              <a:t>Der Lehrer war sehr nett </a:t>
            </a:r>
            <a:r>
              <a:rPr lang="de-DE" i="1" dirty="0"/>
              <a:t>gegenüber den Schülern</a:t>
            </a:r>
            <a:r>
              <a:rPr lang="de-DE" dirty="0"/>
              <a:t>.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4BED881F-D23D-4205-B321-7864662B4323}"/>
              </a:ext>
            </a:extLst>
          </p:cNvPr>
          <p:cNvSpPr/>
          <p:nvPr/>
        </p:nvSpPr>
        <p:spPr>
          <a:xfrm>
            <a:off x="8752452" y="2193119"/>
            <a:ext cx="2970172" cy="743024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(</a:t>
            </a:r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cs-CZ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 - se členem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nebo přivlastňovacím zájmenem</a:t>
            </a:r>
            <a:endParaRPr lang="cs-CZ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7530037E-6ED7-43FD-90B8-B65ECF1B471B}"/>
              </a:ext>
            </a:extLst>
          </p:cNvPr>
          <p:cNvSpPr/>
          <p:nvPr/>
        </p:nvSpPr>
        <p:spPr>
          <a:xfrm>
            <a:off x="1250055" y="2469073"/>
            <a:ext cx="2000510" cy="53232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naproti</a:t>
            </a:r>
            <a:endParaRPr lang="cs-CZ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83CE0E77-96F4-4394-87CD-A162A3F74B40}"/>
              </a:ext>
            </a:extLst>
          </p:cNvPr>
          <p:cNvSpPr/>
          <p:nvPr/>
        </p:nvSpPr>
        <p:spPr>
          <a:xfrm>
            <a:off x="781878" y="3934545"/>
            <a:ext cx="2468687" cy="530273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oproti, ke</a:t>
            </a:r>
            <a:endParaRPr lang="cs-CZ" sz="28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6F1D89F9-013B-419E-AE0D-4FDD505BF7C1}"/>
              </a:ext>
            </a:extLst>
          </p:cNvPr>
          <p:cNvSpPr txBox="1"/>
          <p:nvPr/>
        </p:nvSpPr>
        <p:spPr>
          <a:xfrm>
            <a:off x="4667213" y="844080"/>
            <a:ext cx="2576132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VÝZNAM</a:t>
            </a:r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9F231F56-FB55-4163-844B-A3459917E063}"/>
              </a:ext>
            </a:extLst>
          </p:cNvPr>
          <p:cNvSpPr/>
          <p:nvPr/>
        </p:nvSpPr>
        <p:spPr>
          <a:xfrm>
            <a:off x="8776495" y="3443174"/>
            <a:ext cx="2946128" cy="743024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(</a:t>
            </a:r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cs-CZ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 - se členem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nebo přivlastňovacím zájmenem</a:t>
            </a:r>
            <a:endParaRPr lang="cs-CZ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FA4868EF-0C03-480A-A565-B111BE140B90}"/>
              </a:ext>
            </a:extLst>
          </p:cNvPr>
          <p:cNvSpPr txBox="1"/>
          <p:nvPr/>
        </p:nvSpPr>
        <p:spPr>
          <a:xfrm>
            <a:off x="469377" y="673893"/>
            <a:ext cx="3346784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4400" b="1" dirty="0">
                <a:solidFill>
                  <a:schemeClr val="accent3">
                    <a:lumMod val="50000"/>
                  </a:schemeClr>
                </a:solidFill>
              </a:rPr>
              <a:t> - </a:t>
            </a:r>
            <a:r>
              <a:rPr lang="cs-CZ" sz="4400" b="1" dirty="0" err="1">
                <a:solidFill>
                  <a:schemeClr val="accent3">
                    <a:lumMod val="50000"/>
                  </a:schemeClr>
                </a:solidFill>
              </a:rPr>
              <a:t>gegenüber</a:t>
            </a:r>
            <a:endParaRPr lang="cs-CZ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940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A2555796-25E4-4073-AB07-FF716C71D2AC}"/>
              </a:ext>
            </a:extLst>
          </p:cNvPr>
          <p:cNvSpPr/>
          <p:nvPr/>
        </p:nvSpPr>
        <p:spPr>
          <a:xfrm>
            <a:off x="3638753" y="2320312"/>
            <a:ext cx="7209184" cy="114197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časově (překládáme často jako „už“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Př. </a:t>
            </a:r>
            <a:r>
              <a:rPr lang="de-DE" dirty="0"/>
              <a:t>Sie ist </a:t>
            </a:r>
            <a:r>
              <a:rPr lang="de-DE" i="1" dirty="0"/>
              <a:t>seit sechs Monaten</a:t>
            </a:r>
            <a:r>
              <a:rPr lang="de-DE" dirty="0"/>
              <a:t> in Deutschland</a:t>
            </a:r>
            <a:r>
              <a:rPr lang="cs-CZ" dirty="0"/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Seit</a:t>
            </a:r>
            <a:r>
              <a:rPr lang="cs-CZ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einem</a:t>
            </a:r>
            <a:r>
              <a:rPr lang="cs-CZ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Jahr</a:t>
            </a:r>
            <a:r>
              <a:rPr lang="cs-CZ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lerne</a:t>
            </a:r>
            <a:r>
              <a:rPr lang="cs-CZ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ich</a:t>
            </a:r>
            <a:r>
              <a:rPr lang="cs-CZ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Deutsch</a:t>
            </a:r>
            <a:r>
              <a:rPr lang="cs-CZ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2D6ED90-819F-4BA7-A141-C5B7A8D0E74D}"/>
              </a:ext>
            </a:extLst>
          </p:cNvPr>
          <p:cNvSpPr txBox="1"/>
          <p:nvPr/>
        </p:nvSpPr>
        <p:spPr>
          <a:xfrm>
            <a:off x="8094397" y="823822"/>
            <a:ext cx="362822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POUŽITÍ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7084B703-5E47-4B49-B38D-BA16814DF301}"/>
              </a:ext>
            </a:extLst>
          </p:cNvPr>
          <p:cNvSpPr/>
          <p:nvPr/>
        </p:nvSpPr>
        <p:spPr>
          <a:xfrm>
            <a:off x="9249704" y="2107346"/>
            <a:ext cx="2874633" cy="375552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- bez členu s číslovkou</a:t>
            </a:r>
            <a:endParaRPr lang="cs-CZ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7530037E-6ED7-43FD-90B8-B65ECF1B471B}"/>
              </a:ext>
            </a:extLst>
          </p:cNvPr>
          <p:cNvSpPr/>
          <p:nvPr/>
        </p:nvSpPr>
        <p:spPr>
          <a:xfrm>
            <a:off x="1142514" y="2468942"/>
            <a:ext cx="2000510" cy="993349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od (časově v minulosti)</a:t>
            </a:r>
            <a:endParaRPr lang="cs-CZ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6F1D89F9-013B-419E-AE0D-4FDD505BF7C1}"/>
              </a:ext>
            </a:extLst>
          </p:cNvPr>
          <p:cNvSpPr txBox="1"/>
          <p:nvPr/>
        </p:nvSpPr>
        <p:spPr>
          <a:xfrm>
            <a:off x="3981413" y="824684"/>
            <a:ext cx="2576132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VÝZNAM</a:t>
            </a: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FA4868EF-0C03-480A-A565-B111BE140B90}"/>
              </a:ext>
            </a:extLst>
          </p:cNvPr>
          <p:cNvSpPr txBox="1"/>
          <p:nvPr/>
        </p:nvSpPr>
        <p:spPr>
          <a:xfrm>
            <a:off x="469377" y="673893"/>
            <a:ext cx="2273823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4400" b="1" dirty="0">
                <a:solidFill>
                  <a:schemeClr val="accent3">
                    <a:lumMod val="50000"/>
                  </a:schemeClr>
                </a:solidFill>
              </a:rPr>
              <a:t> - </a:t>
            </a:r>
            <a:r>
              <a:rPr lang="cs-CZ" sz="4400" b="1" dirty="0" err="1">
                <a:solidFill>
                  <a:schemeClr val="accent3">
                    <a:lumMod val="50000"/>
                  </a:schemeClr>
                </a:solidFill>
              </a:rPr>
              <a:t>seit</a:t>
            </a:r>
            <a:endParaRPr lang="cs-CZ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3AA9C944-1D26-4CA8-89BE-EEB3F6758359}"/>
              </a:ext>
            </a:extLst>
          </p:cNvPr>
          <p:cNvSpPr/>
          <p:nvPr/>
        </p:nvSpPr>
        <p:spPr>
          <a:xfrm>
            <a:off x="9249704" y="3062504"/>
            <a:ext cx="2789546" cy="375552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(</a:t>
            </a:r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cs-CZ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 - se členem</a:t>
            </a:r>
          </a:p>
        </p:txBody>
      </p:sp>
    </p:spTree>
    <p:extLst>
      <p:ext uri="{BB962C8B-B14F-4D97-AF65-F5344CB8AC3E}">
        <p14:creationId xmlns:p14="http://schemas.microsoft.com/office/powerpoint/2010/main" val="1684453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5BF72D-E8FF-48BF-B46D-30597C485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8248" y="306185"/>
            <a:ext cx="7729728" cy="1188720"/>
          </a:xfrm>
        </p:spPr>
        <p:txBody>
          <a:bodyPr/>
          <a:lstStyle/>
          <a:p>
            <a:r>
              <a:rPr lang="cs-CZ" dirty="0">
                <a:solidFill>
                  <a:srgbClr val="00B050"/>
                </a:solidFill>
              </a:rPr>
              <a:t>Předložky s 3.pádem</a:t>
            </a: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B58BA89-0AC1-4817-9FAB-AF342C455211}"/>
              </a:ext>
            </a:extLst>
          </p:cNvPr>
          <p:cNvSpPr txBox="1"/>
          <p:nvPr/>
        </p:nvSpPr>
        <p:spPr>
          <a:xfrm>
            <a:off x="3343275" y="5885878"/>
            <a:ext cx="10715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  </a:t>
            </a:r>
            <a:r>
              <a:rPr lang="cs-CZ" sz="2400" b="1" dirty="0" err="1"/>
              <a:t>seit</a:t>
            </a:r>
            <a:endParaRPr lang="cs-CZ" sz="2400" b="1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D8C52E4C-649D-48CB-A3C7-77C764FC0BC5}"/>
              </a:ext>
            </a:extLst>
          </p:cNvPr>
          <p:cNvSpPr txBox="1"/>
          <p:nvPr/>
        </p:nvSpPr>
        <p:spPr>
          <a:xfrm>
            <a:off x="7847388" y="2426642"/>
            <a:ext cx="2270639" cy="46166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cs-CZ" sz="2400" b="1" dirty="0"/>
              <a:t> 3.pád=MRMN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BB6F532F-C706-4B6A-8371-4D68893950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334" y="1682109"/>
            <a:ext cx="11517332" cy="5106113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8461AA23-6909-4718-81A0-89BA175ACC5D}"/>
              </a:ext>
            </a:extLst>
          </p:cNvPr>
          <p:cNvSpPr txBox="1"/>
          <p:nvPr/>
        </p:nvSpPr>
        <p:spPr>
          <a:xfrm>
            <a:off x="9717976" y="669712"/>
            <a:ext cx="2270639" cy="46166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cs-CZ" sz="2400" b="1" dirty="0"/>
              <a:t> 3.pád=MRMN</a:t>
            </a:r>
          </a:p>
        </p:txBody>
      </p:sp>
    </p:spTree>
    <p:extLst>
      <p:ext uri="{BB962C8B-B14F-4D97-AF65-F5344CB8AC3E}">
        <p14:creationId xmlns:p14="http://schemas.microsoft.com/office/powerpoint/2010/main" val="40871941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>
            <a:extLst>
              <a:ext uri="{FF2B5EF4-FFF2-40B4-BE49-F238E27FC236}">
                <a16:creationId xmlns:a16="http://schemas.microsoft.com/office/drawing/2014/main" id="{2615073F-CB1B-4CDD-A76B-39FBB0B0E9C3}"/>
              </a:ext>
            </a:extLst>
          </p:cNvPr>
          <p:cNvSpPr txBox="1"/>
          <p:nvPr/>
        </p:nvSpPr>
        <p:spPr>
          <a:xfrm>
            <a:off x="670560" y="498498"/>
            <a:ext cx="6278880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4400" b="1" dirty="0">
                <a:solidFill>
                  <a:schemeClr val="accent3">
                    <a:lumMod val="50000"/>
                  </a:schemeClr>
                </a:solidFill>
              </a:rPr>
              <a:t> -  souhrnná cvičení   1</a:t>
            </a:r>
            <a:endParaRPr lang="cs-CZ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1C407B3-071A-4E3F-BF70-45421C96A424}"/>
              </a:ext>
            </a:extLst>
          </p:cNvPr>
          <p:cNvSpPr/>
          <p:nvPr/>
        </p:nvSpPr>
        <p:spPr>
          <a:xfrm>
            <a:off x="213360" y="2029299"/>
            <a:ext cx="6096000" cy="4131644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komme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 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školy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gehe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 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školy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fährt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  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(do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Prahy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wohnt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  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(u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babičky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Wir fahren</a:t>
            </a:r>
            <a:r>
              <a:rPr lang="de-DE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____________________  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(na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kole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lvl="3">
              <a:lnSpc>
                <a:spcPct val="150000"/>
              </a:lnSpc>
            </a:pP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____________________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(a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utem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3">
              <a:lnSpc>
                <a:spcPct val="150000"/>
              </a:lnSpc>
            </a:pP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____________________   (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taxikem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cs-CZ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>
              <a:lnSpc>
                <a:spcPct val="150000"/>
              </a:lnSpc>
            </a:pP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____________________  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(metrem)</a:t>
            </a:r>
          </a:p>
          <a:p>
            <a:pPr lvl="3">
              <a:lnSpc>
                <a:spcPct val="150000"/>
              </a:lnSpc>
            </a:pP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____________________   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(do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Vídně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>
              <a:lnSpc>
                <a:spcPct val="115000"/>
              </a:lnSpc>
            </a:pPr>
            <a:endParaRPr lang="cs-CZ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3BC4E58D-7722-4100-B8B6-9253681FEE13}"/>
              </a:ext>
            </a:extLst>
          </p:cNvPr>
          <p:cNvSpPr/>
          <p:nvPr/>
        </p:nvSpPr>
        <p:spPr>
          <a:xfrm>
            <a:off x="5559592" y="2008332"/>
            <a:ext cx="6632408" cy="417357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	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fährt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otcem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        		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  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domů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	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wohnt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  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(u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pošty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	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už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rok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 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lerne ich Deutsch.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Aft>
                <a:spcPts val="1000"/>
              </a:spcAft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	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hat das Buch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____________________ 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tety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						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____________________(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bratra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cs-CZ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5">
              <a:lnSpc>
                <a:spcPct val="150000"/>
              </a:lnSpc>
              <a:spcAft>
                <a:spcPts val="1000"/>
              </a:spcAft>
            </a:pP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(od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kamarád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ů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5">
              <a:lnSpc>
                <a:spcPct val="150000"/>
              </a:lnSpc>
              <a:spcAft>
                <a:spcPts val="1000"/>
              </a:spcAft>
            </a:pP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5">
              <a:lnSpc>
                <a:spcPct val="150000"/>
              </a:lnSpc>
              <a:spcAft>
                <a:spcPts val="1000"/>
              </a:spcAft>
            </a:pP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165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>
            <a:extLst>
              <a:ext uri="{FF2B5EF4-FFF2-40B4-BE49-F238E27FC236}">
                <a16:creationId xmlns:a16="http://schemas.microsoft.com/office/drawing/2014/main" id="{2D0C04DF-21D9-49B3-97B8-A5907E779083}"/>
              </a:ext>
            </a:extLst>
          </p:cNvPr>
          <p:cNvSpPr/>
          <p:nvPr/>
        </p:nvSpPr>
        <p:spPr>
          <a:xfrm>
            <a:off x="582128" y="1895706"/>
            <a:ext cx="10439399" cy="420435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komme 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von</a:t>
            </a:r>
            <a:r>
              <a:rPr lang="de-DE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der Schule 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školy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gehe </a:t>
            </a:r>
            <a:r>
              <a:rPr lang="cs-CZ" dirty="0" err="1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aus</a:t>
            </a:r>
            <a:r>
              <a:rPr lang="de-DE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der Schule 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školy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fährt </a:t>
            </a:r>
            <a:r>
              <a:rPr lang="de-DE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nach Prag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(do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Prahy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wohnt </a:t>
            </a:r>
            <a:r>
              <a:rPr lang="de-DE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bei der Oma 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(u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babičky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Wir fahren</a:t>
            </a:r>
            <a:r>
              <a:rPr lang="de-DE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mit dem Fahrrad, mit dem Auto, mit dem Taxi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der U-</a:t>
            </a:r>
            <a:r>
              <a:rPr lang="cs-CZ" dirty="0" err="1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Bahn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 na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kole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autem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taxikem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de-DE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nach Wien 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(do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Vídně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fährt </a:t>
            </a:r>
            <a:r>
              <a:rPr lang="de-DE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mit dem Vater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otcem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nach Hause (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domů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wohnt </a:t>
            </a:r>
            <a:r>
              <a:rPr lang="de-DE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bei der Post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(u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pošty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už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rok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de-DE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Seit einem Jahr 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lerne ich Deutsch.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hat das Buch</a:t>
            </a:r>
            <a:r>
              <a:rPr lang="de-DE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von 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de-DE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 Tante, von 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de-DE" dirty="0" err="1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de-DE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Bruder, von 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 </a:t>
            </a:r>
            <a:r>
              <a:rPr lang="de-DE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Freund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tety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bratra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de-D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kamarád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ů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2615073F-CB1B-4CDD-A76B-39FBB0B0E9C3}"/>
              </a:ext>
            </a:extLst>
          </p:cNvPr>
          <p:cNvSpPr txBox="1"/>
          <p:nvPr/>
        </p:nvSpPr>
        <p:spPr>
          <a:xfrm>
            <a:off x="582128" y="528978"/>
            <a:ext cx="3346784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4400" b="1" dirty="0">
                <a:solidFill>
                  <a:schemeClr val="accent3">
                    <a:lumMod val="50000"/>
                  </a:schemeClr>
                </a:solidFill>
              </a:rPr>
              <a:t> - řešení</a:t>
            </a:r>
            <a:endParaRPr lang="cs-CZ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6605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213F529C-6FE2-4D7C-8EAE-0F73BE0E8DED}"/>
              </a:ext>
            </a:extLst>
          </p:cNvPr>
          <p:cNvSpPr/>
          <p:nvPr/>
        </p:nvSpPr>
        <p:spPr>
          <a:xfrm>
            <a:off x="2156460" y="2194560"/>
            <a:ext cx="7879080" cy="34669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Präpositionen </a:t>
            </a:r>
            <a:r>
              <a:rPr lang="de-DE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zu</a:t>
            </a:r>
            <a:r>
              <a:rPr lang="cs-CZ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oder</a:t>
            </a:r>
            <a:r>
              <a:rPr lang="de-DE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nach</a:t>
            </a:r>
            <a:r>
              <a:rPr lang="cs-CZ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fahre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 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Schwimmbad</a:t>
            </a:r>
            <a:endParaRPr lang="cs-CZ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Meine Eltern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reisen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____________________ 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Spanien.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Heike fährt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____________________ 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Stadtbibliothek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Hier fahren wir </a:t>
            </a:r>
            <a:r>
              <a:rPr lang="de-DE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	____________________ 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rechts.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Janik fährt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____________________ </a:t>
            </a:r>
            <a:r>
              <a:rPr lang="de-DE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Flughafen.</a:t>
            </a:r>
            <a:endParaRPr lang="cs-CZ" dirty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D241D588-A6BC-47BF-B232-BD34A20DD98D}"/>
              </a:ext>
            </a:extLst>
          </p:cNvPr>
          <p:cNvSpPr txBox="1"/>
          <p:nvPr/>
        </p:nvSpPr>
        <p:spPr>
          <a:xfrm>
            <a:off x="670560" y="498498"/>
            <a:ext cx="6278880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4400" b="1" dirty="0">
                <a:solidFill>
                  <a:schemeClr val="accent3">
                    <a:lumMod val="50000"/>
                  </a:schemeClr>
                </a:solidFill>
              </a:rPr>
              <a:t> -  souhrnná cvičení   2</a:t>
            </a:r>
            <a:endParaRPr lang="cs-CZ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9216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213F529C-6FE2-4D7C-8EAE-0F73BE0E8DED}"/>
              </a:ext>
            </a:extLst>
          </p:cNvPr>
          <p:cNvSpPr/>
          <p:nvPr/>
        </p:nvSpPr>
        <p:spPr>
          <a:xfrm>
            <a:off x="2156460" y="2194560"/>
            <a:ext cx="7879080" cy="34669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Präpositionen </a:t>
            </a:r>
            <a:r>
              <a:rPr lang="de-DE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zu</a:t>
            </a:r>
            <a:r>
              <a:rPr lang="cs-CZ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oder </a:t>
            </a:r>
            <a:r>
              <a:rPr lang="de-DE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nach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fahre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zum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Schwimmbad</a:t>
            </a:r>
            <a:r>
              <a:rPr lang="cs-CZ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Meine Eltern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reisen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nach 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Spanien.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Heike fährt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zur </a:t>
            </a:r>
            <a:r>
              <a:rPr lang="de-DE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Stadtbibliothek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Hier fahren wir </a:t>
            </a:r>
            <a:r>
              <a:rPr lang="de-DE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de-DE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nach 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rechts.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Janik fährt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zum </a:t>
            </a:r>
            <a:r>
              <a:rPr lang="de-DE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Flughafen.</a:t>
            </a:r>
            <a:endParaRPr lang="cs-CZ" dirty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3E223EA1-B81E-4EF2-94D5-3120F29FFC80}"/>
              </a:ext>
            </a:extLst>
          </p:cNvPr>
          <p:cNvSpPr txBox="1"/>
          <p:nvPr/>
        </p:nvSpPr>
        <p:spPr>
          <a:xfrm>
            <a:off x="582128" y="528978"/>
            <a:ext cx="3346784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4400" b="1" dirty="0">
                <a:solidFill>
                  <a:schemeClr val="accent3">
                    <a:lumMod val="50000"/>
                  </a:schemeClr>
                </a:solidFill>
              </a:rPr>
              <a:t> - řešení</a:t>
            </a:r>
            <a:endParaRPr lang="cs-CZ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7114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FF367A1B-C9AA-4C4D-AC83-15675C9DC2C8}"/>
              </a:ext>
            </a:extLst>
          </p:cNvPr>
          <p:cNvSpPr/>
          <p:nvPr/>
        </p:nvSpPr>
        <p:spPr>
          <a:xfrm>
            <a:off x="167640" y="1996440"/>
            <a:ext cx="12024360" cy="365074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28600">
              <a:lnSpc>
                <a:spcPct val="115000"/>
              </a:lnSpc>
              <a:spcAft>
                <a:spcPts val="0"/>
              </a:spcAft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Präpositionen </a:t>
            </a:r>
            <a:r>
              <a:rPr lang="de-DE" sz="20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von</a:t>
            </a:r>
            <a:r>
              <a:rPr lang="cs-CZ" sz="20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de-DE" sz="20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zu</a:t>
            </a:r>
            <a:r>
              <a:rPr lang="cs-CZ" sz="20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oder </a:t>
            </a:r>
            <a:r>
              <a:rPr lang="cs-CZ" sz="20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von – nach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228600">
              <a:lnSpc>
                <a:spcPct val="115000"/>
              </a:lnSpc>
              <a:spcAft>
                <a:spcPts val="0"/>
              </a:spcAft>
            </a:pPr>
            <a:endParaRPr lang="cs-CZ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fahre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der Schule 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Schwimmbad.</a:t>
            </a:r>
            <a:endParaRPr lang="cs-CZ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Lena fährt 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Krankenhaus 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Apotheke.</a:t>
            </a:r>
            <a:endParaRPr lang="cs-CZ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cs-CZ" sz="20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Jörg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läuft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Training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Hause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Sportplatz 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Supermarkt sind es nur 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min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Mit dem 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fahren wir 15 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cs-CZ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Cafe“Müller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cs-CZ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Disko.</a:t>
            </a:r>
            <a:endParaRPr lang="cs-CZ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</a:t>
            </a:r>
            <a:r>
              <a:rPr lang="cs-CZ" sz="2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reist</a:t>
            </a: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Berlin</a:t>
            </a: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Hamburg.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61AD7B20-E7D7-4C31-A6F1-5B43F1461E7E}"/>
              </a:ext>
            </a:extLst>
          </p:cNvPr>
          <p:cNvSpPr txBox="1"/>
          <p:nvPr/>
        </p:nvSpPr>
        <p:spPr>
          <a:xfrm>
            <a:off x="670560" y="498498"/>
            <a:ext cx="6278880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4400" b="1" dirty="0">
                <a:solidFill>
                  <a:schemeClr val="accent3">
                    <a:lumMod val="50000"/>
                  </a:schemeClr>
                </a:solidFill>
              </a:rPr>
              <a:t> -  souhrnná cvičení   3</a:t>
            </a:r>
            <a:endParaRPr lang="cs-CZ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1663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FF367A1B-C9AA-4C4D-AC83-15675C9DC2C8}"/>
              </a:ext>
            </a:extLst>
          </p:cNvPr>
          <p:cNvSpPr/>
          <p:nvPr/>
        </p:nvSpPr>
        <p:spPr>
          <a:xfrm>
            <a:off x="1413012" y="1823901"/>
            <a:ext cx="9365975" cy="453560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28600">
              <a:lnSpc>
                <a:spcPct val="115000"/>
              </a:lnSpc>
              <a:spcAft>
                <a:spcPts val="0"/>
              </a:spcAft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Präpositionen </a:t>
            </a:r>
            <a:r>
              <a:rPr lang="de-DE" sz="20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von</a:t>
            </a:r>
            <a:r>
              <a:rPr lang="cs-CZ" sz="20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de-DE" sz="20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zu</a:t>
            </a:r>
            <a:r>
              <a:rPr lang="cs-CZ" sz="20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oder </a:t>
            </a:r>
            <a:r>
              <a:rPr lang="cs-CZ" sz="20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von – nach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228600">
              <a:lnSpc>
                <a:spcPct val="115000"/>
              </a:lnSpc>
              <a:spcAft>
                <a:spcPts val="0"/>
              </a:spcAft>
            </a:pPr>
            <a:endParaRPr lang="cs-CZ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fahre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von 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 Schule </a:t>
            </a:r>
            <a:r>
              <a:rPr lang="de-DE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zum 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Schwimmbad.</a:t>
            </a:r>
            <a:endParaRPr lang="cs-CZ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Lena fährt </a:t>
            </a:r>
            <a:r>
              <a:rPr lang="de-DE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vom 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Krankenhaus </a:t>
            </a:r>
            <a:r>
              <a:rPr lang="de-DE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zur 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Apotheke.</a:t>
            </a:r>
            <a:endParaRPr lang="cs-CZ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cs-CZ" sz="20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Jörg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läuft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vom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Training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nach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Hause</a:t>
            </a:r>
            <a:r>
              <a:rPr lang="cs-CZ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de-DE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Vom 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Sportplatz </a:t>
            </a:r>
            <a:r>
              <a:rPr lang="de-DE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zum 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Supermarkt sind es nur zwei Minuten.</a:t>
            </a:r>
            <a:endParaRPr lang="cs-CZ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Mit dem Fahrrad fahren wir 15 </a:t>
            </a:r>
            <a:r>
              <a:rPr lang="de-DE" sz="20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minuten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vom </a:t>
            </a:r>
            <a:r>
              <a:rPr lang="de-DE" sz="20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Cafe“Müller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de-DE" sz="2000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zur </a:t>
            </a:r>
            <a:r>
              <a:rPr lang="de-DE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Diskothek.</a:t>
            </a:r>
            <a:endParaRPr lang="cs-CZ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</a:t>
            </a:r>
            <a:r>
              <a:rPr lang="cs-CZ" sz="2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reist</a:t>
            </a: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von</a:t>
            </a: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Berlin</a:t>
            </a: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nach</a:t>
            </a:r>
            <a:r>
              <a:rPr lang="cs-CZ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Hamburg.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D5166291-B370-4A02-895E-097D0C78460A}"/>
              </a:ext>
            </a:extLst>
          </p:cNvPr>
          <p:cNvSpPr txBox="1"/>
          <p:nvPr/>
        </p:nvSpPr>
        <p:spPr>
          <a:xfrm>
            <a:off x="582128" y="528978"/>
            <a:ext cx="3346784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4400" b="1" dirty="0">
                <a:solidFill>
                  <a:schemeClr val="accent3">
                    <a:lumMod val="50000"/>
                  </a:schemeClr>
                </a:solidFill>
              </a:rPr>
              <a:t> - řešení</a:t>
            </a:r>
            <a:endParaRPr lang="cs-CZ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243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233F63E7-3362-414F-AFBC-70C1762F7A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166" y="80503"/>
            <a:ext cx="10570468" cy="6696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9604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213F529C-6FE2-4D7C-8EAE-0F73BE0E8DED}"/>
              </a:ext>
            </a:extLst>
          </p:cNvPr>
          <p:cNvSpPr/>
          <p:nvPr/>
        </p:nvSpPr>
        <p:spPr>
          <a:xfrm>
            <a:off x="1562100" y="2118360"/>
            <a:ext cx="7879080" cy="34669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Präpositionen </a:t>
            </a:r>
            <a:r>
              <a:rPr lang="cs-CZ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seit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oder</a:t>
            </a:r>
            <a:r>
              <a:rPr lang="de-DE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gegenüber</a:t>
            </a:r>
            <a:r>
              <a:rPr lang="cs-CZ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fahre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 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Stunden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nach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Hause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Meine Eltern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wohnen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____________________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Supermarkt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Die Post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steht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____________________ 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Stadtbibliothek.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____________________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seinem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Bruder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ist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intelligent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____________________ </a:t>
            </a:r>
            <a:r>
              <a:rPr lang="cs-CZ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gestern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warte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zu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Hause</a:t>
            </a:r>
            <a:r>
              <a:rPr lang="cs-CZ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dirty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D241D588-A6BC-47BF-B232-BD34A20DD98D}"/>
              </a:ext>
            </a:extLst>
          </p:cNvPr>
          <p:cNvSpPr txBox="1"/>
          <p:nvPr/>
        </p:nvSpPr>
        <p:spPr>
          <a:xfrm>
            <a:off x="670560" y="498498"/>
            <a:ext cx="6278880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4400" b="1" dirty="0">
                <a:solidFill>
                  <a:schemeClr val="accent3">
                    <a:lumMod val="50000"/>
                  </a:schemeClr>
                </a:solidFill>
              </a:rPr>
              <a:t> -  souhrnná cvičení   4</a:t>
            </a:r>
            <a:endParaRPr lang="cs-CZ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0011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213F529C-6FE2-4D7C-8EAE-0F73BE0E8DED}"/>
              </a:ext>
            </a:extLst>
          </p:cNvPr>
          <p:cNvSpPr/>
          <p:nvPr/>
        </p:nvSpPr>
        <p:spPr>
          <a:xfrm>
            <a:off x="1562100" y="2118360"/>
            <a:ext cx="7879080" cy="34669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Präpositionen </a:t>
            </a:r>
            <a:r>
              <a:rPr lang="cs-CZ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seit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oder</a:t>
            </a:r>
            <a:r>
              <a:rPr lang="de-DE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 err="1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gegenüber</a:t>
            </a:r>
            <a:r>
              <a:rPr lang="cs-CZ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fahre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 </a:t>
            </a:r>
            <a:r>
              <a:rPr lang="cs-CZ" dirty="0" err="1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seit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Stunden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nach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Hause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Meine Eltern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wohnen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gegenüber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dem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Supermarkt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Die Post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steht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gegenüber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der 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Stadtbibliothek.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cs-CZ" dirty="0" err="1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Gegenüber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seinem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Bruder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ist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intelligent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Seit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gestern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warte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zu</a:t>
            </a: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Hause</a:t>
            </a:r>
            <a:r>
              <a:rPr lang="cs-CZ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dirty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6C5C544-9D6D-4960-936C-84E506B6ADE1}"/>
              </a:ext>
            </a:extLst>
          </p:cNvPr>
          <p:cNvSpPr txBox="1"/>
          <p:nvPr/>
        </p:nvSpPr>
        <p:spPr>
          <a:xfrm>
            <a:off x="582128" y="528978"/>
            <a:ext cx="3346784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4400" b="1" dirty="0">
                <a:solidFill>
                  <a:schemeClr val="accent3">
                    <a:lumMod val="50000"/>
                  </a:schemeClr>
                </a:solidFill>
              </a:rPr>
              <a:t> - řešení</a:t>
            </a:r>
            <a:endParaRPr lang="cs-CZ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49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213F529C-6FE2-4D7C-8EAE-0F73BE0E8DED}"/>
              </a:ext>
            </a:extLst>
          </p:cNvPr>
          <p:cNvSpPr/>
          <p:nvPr/>
        </p:nvSpPr>
        <p:spPr>
          <a:xfrm>
            <a:off x="1562100" y="2118360"/>
            <a:ext cx="9791700" cy="402097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Ustálená slovní spojení</a:t>
            </a:r>
            <a:r>
              <a:rPr lang="cs-CZ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 dvou		 	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</a:t>
            </a: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domů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____________________ </a:t>
            </a:r>
            <a:r>
              <a:rPr lang="cs-CZ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         </a:t>
            </a: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65 letech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	____________________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podle mého názoru	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____________________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 skla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 ____________________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doma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		____________________</a:t>
            </a:r>
            <a:endParaRPr lang="cs-CZ" dirty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0D4EC934-A557-43B2-B448-482986C81872}"/>
              </a:ext>
            </a:extLst>
          </p:cNvPr>
          <p:cNvSpPr txBox="1"/>
          <p:nvPr/>
        </p:nvSpPr>
        <p:spPr>
          <a:xfrm>
            <a:off x="670560" y="498498"/>
            <a:ext cx="6278880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4400" b="1" dirty="0">
                <a:solidFill>
                  <a:schemeClr val="accent3">
                    <a:lumMod val="50000"/>
                  </a:schemeClr>
                </a:solidFill>
              </a:rPr>
              <a:t> -  souhrnná cvičení   5</a:t>
            </a:r>
            <a:endParaRPr lang="cs-CZ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2546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213F529C-6FE2-4D7C-8EAE-0F73BE0E8DED}"/>
              </a:ext>
            </a:extLst>
          </p:cNvPr>
          <p:cNvSpPr/>
          <p:nvPr/>
        </p:nvSpPr>
        <p:spPr>
          <a:xfrm>
            <a:off x="1562100" y="2118360"/>
            <a:ext cx="9791700" cy="402097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Ustálená slovní spojení</a:t>
            </a:r>
            <a:r>
              <a:rPr lang="cs-CZ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 dvou		 		</a:t>
            </a:r>
            <a:r>
              <a:rPr lang="cs-CZ" dirty="0" err="1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zu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zweit</a:t>
            </a:r>
            <a:endParaRPr lang="cs-CZ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domů</a:t>
            </a:r>
            <a:r>
              <a:rPr lang="de-D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nach </a:t>
            </a:r>
            <a:r>
              <a:rPr lang="cs-CZ" dirty="0" err="1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Hause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         </a:t>
            </a: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65 letech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	</a:t>
            </a:r>
            <a:r>
              <a:rPr lang="cs-CZ" dirty="0" err="1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65 </a:t>
            </a:r>
            <a:r>
              <a:rPr lang="cs-CZ" dirty="0" err="1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Jahren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podle mého názoru		</a:t>
            </a:r>
            <a:r>
              <a:rPr lang="cs-CZ" dirty="0" err="1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meiner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Meinung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nach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 skla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 </a:t>
            </a:r>
            <a:r>
              <a:rPr lang="cs-CZ" dirty="0" err="1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aus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Glas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200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cs-CZ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doma	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		</a:t>
            </a:r>
            <a:r>
              <a:rPr lang="cs-CZ" dirty="0" err="1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zu</a:t>
            </a:r>
            <a:r>
              <a:rPr lang="cs-CZ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Hause</a:t>
            </a:r>
            <a:endParaRPr lang="cs-CZ" dirty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0B735F47-0F32-47C3-9B92-28F1FE9F0FD2}"/>
              </a:ext>
            </a:extLst>
          </p:cNvPr>
          <p:cNvSpPr txBox="1"/>
          <p:nvPr/>
        </p:nvSpPr>
        <p:spPr>
          <a:xfrm>
            <a:off x="734528" y="681378"/>
            <a:ext cx="3346784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4400" b="1" dirty="0">
                <a:solidFill>
                  <a:schemeClr val="accent3">
                    <a:lumMod val="50000"/>
                  </a:schemeClr>
                </a:solidFill>
              </a:rPr>
              <a:t> - řešení</a:t>
            </a:r>
            <a:endParaRPr lang="cs-CZ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125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A2555796-25E4-4073-AB07-FF716C71D2AC}"/>
              </a:ext>
            </a:extLst>
          </p:cNvPr>
          <p:cNvSpPr/>
          <p:nvPr/>
        </p:nvSpPr>
        <p:spPr>
          <a:xfrm>
            <a:off x="1258957" y="2989559"/>
            <a:ext cx="6096000" cy="3168240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z (práce, tréninku)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bei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u, při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s, 7.pád (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dopr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prostředky)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nach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do, po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von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z, od (osoby)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do, k (směr)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gegenüber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naproti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seit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od, už (v minulosti časově) významem (už týden)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86A086C-5DA9-4E35-8708-A63B755A9D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0052" y="700201"/>
            <a:ext cx="6718852" cy="4256776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D6F809ED-DDCF-4B89-822A-8F1A1DF75EE2}"/>
              </a:ext>
            </a:extLst>
          </p:cNvPr>
          <p:cNvSpPr txBox="1"/>
          <p:nvPr/>
        </p:nvSpPr>
        <p:spPr>
          <a:xfrm>
            <a:off x="1063045" y="1375221"/>
            <a:ext cx="3628226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VÝZNAM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4D77070A-05F1-426C-B8EC-630C5286FDDB}"/>
              </a:ext>
            </a:extLst>
          </p:cNvPr>
          <p:cNvSpPr txBox="1"/>
          <p:nvPr/>
        </p:nvSpPr>
        <p:spPr>
          <a:xfrm>
            <a:off x="7578254" y="4956977"/>
            <a:ext cx="4229431" cy="120032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b="1" dirty="0"/>
              <a:t> 3. PÁD  -  KOMU ČEMU</a:t>
            </a:r>
            <a:r>
              <a:rPr lang="cs-CZ" dirty="0"/>
              <a:t>?</a:t>
            </a:r>
          </a:p>
          <a:p>
            <a:endParaRPr lang="cs-CZ" dirty="0"/>
          </a:p>
          <a:p>
            <a:r>
              <a:rPr lang="cs-CZ" b="1" dirty="0"/>
              <a:t> - U TĚCHTO PŘEDLOŽEK SE NEPTÁM</a:t>
            </a:r>
          </a:p>
          <a:p>
            <a:r>
              <a:rPr lang="cs-CZ" b="1" dirty="0"/>
              <a:t>- AUTOMATICKY DÁVÁM PO NICH 3.PÁD</a:t>
            </a:r>
          </a:p>
        </p:txBody>
      </p:sp>
    </p:spTree>
    <p:extLst>
      <p:ext uri="{BB962C8B-B14F-4D97-AF65-F5344CB8AC3E}">
        <p14:creationId xmlns:p14="http://schemas.microsoft.com/office/powerpoint/2010/main" val="4212535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C7D21A3D-95B7-4E5F-88E1-7EA55A588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2679192"/>
            <a:ext cx="9720072" cy="1499616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pPr algn="ctr"/>
            <a:br>
              <a:rPr lang="cs-CZ" sz="4800" dirty="0"/>
            </a:br>
            <a:r>
              <a:rPr lang="cs-CZ" sz="4800" dirty="0"/>
              <a:t>POUŽITÍ PŘEDLOŽEK V PRAXI</a:t>
            </a:r>
            <a:br>
              <a:rPr lang="cs-CZ" sz="4800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2667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A2555796-25E4-4073-AB07-FF716C71D2AC}"/>
              </a:ext>
            </a:extLst>
          </p:cNvPr>
          <p:cNvSpPr/>
          <p:nvPr/>
        </p:nvSpPr>
        <p:spPr>
          <a:xfrm>
            <a:off x="3418344" y="2278691"/>
            <a:ext cx="8410959" cy="77412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geografický název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Př. </a:t>
            </a:r>
            <a:r>
              <a:rPr lang="cs-CZ" dirty="0" err="1"/>
              <a:t>Ich</a:t>
            </a:r>
            <a:r>
              <a:rPr lang="cs-CZ" dirty="0"/>
              <a:t> </a:t>
            </a:r>
            <a:r>
              <a:rPr lang="cs-CZ" dirty="0" err="1"/>
              <a:t>komme</a:t>
            </a:r>
            <a:r>
              <a:rPr lang="cs-CZ" dirty="0"/>
              <a:t> </a:t>
            </a:r>
            <a:r>
              <a:rPr lang="cs-CZ" i="1" dirty="0" err="1"/>
              <a:t>aus</a:t>
            </a:r>
            <a:r>
              <a:rPr lang="cs-CZ" i="1" dirty="0"/>
              <a:t> </a:t>
            </a:r>
            <a:r>
              <a:rPr lang="cs-CZ" dirty="0"/>
              <a:t> Orlová/ </a:t>
            </a:r>
            <a:r>
              <a:rPr lang="cs-CZ" dirty="0" err="1"/>
              <a:t>Österreich</a:t>
            </a:r>
            <a:r>
              <a:rPr lang="cs-CZ" dirty="0"/>
              <a:t>.</a:t>
            </a:r>
            <a:endParaRPr lang="cs-CZ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2D6ED90-819F-4BA7-A141-C5B7A8D0E74D}"/>
              </a:ext>
            </a:extLst>
          </p:cNvPr>
          <p:cNvSpPr txBox="1"/>
          <p:nvPr/>
        </p:nvSpPr>
        <p:spPr>
          <a:xfrm>
            <a:off x="8201077" y="889394"/>
            <a:ext cx="362822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POUŽITÍ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13BE11FC-CECA-4E90-B65D-2D5A60F0233E}"/>
              </a:ext>
            </a:extLst>
          </p:cNvPr>
          <p:cNvSpPr/>
          <p:nvPr/>
        </p:nvSpPr>
        <p:spPr>
          <a:xfrm>
            <a:off x="3426819" y="3820206"/>
            <a:ext cx="8295804" cy="106926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pohyb z místa na místo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Př.</a:t>
            </a:r>
            <a:r>
              <a:rPr lang="cs-CZ" dirty="0"/>
              <a:t> </a:t>
            </a:r>
            <a:r>
              <a:rPr lang="de-DE" dirty="0"/>
              <a:t>Der Student nimmt das Buch </a:t>
            </a:r>
            <a:r>
              <a:rPr lang="de-DE" i="1" dirty="0"/>
              <a:t>aus seiner Tasche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Wir gehen </a:t>
            </a:r>
            <a:r>
              <a:rPr lang="de-DE" i="1" dirty="0"/>
              <a:t>aus dem Haus</a:t>
            </a:r>
            <a:r>
              <a:rPr lang="cs-CZ" dirty="0"/>
              <a:t>.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4BED881F-D23D-4205-B321-7864662B4323}"/>
              </a:ext>
            </a:extLst>
          </p:cNvPr>
          <p:cNvSpPr/>
          <p:nvPr/>
        </p:nvSpPr>
        <p:spPr>
          <a:xfrm>
            <a:off x="8752452" y="3835755"/>
            <a:ext cx="2970172" cy="743024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(</a:t>
            </a:r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cs-CZ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 - se členem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nebo přivlastňovacím zájmenem</a:t>
            </a:r>
            <a:endParaRPr lang="cs-CZ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B27C664-B4D7-48D0-AE0D-8D662B5849F8}"/>
              </a:ext>
            </a:extLst>
          </p:cNvPr>
          <p:cNvSpPr/>
          <p:nvPr/>
        </p:nvSpPr>
        <p:spPr>
          <a:xfrm>
            <a:off x="3439549" y="5155431"/>
            <a:ext cx="8389754" cy="117307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ustálená pevná slovní spojení, materiál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Př. </a:t>
            </a:r>
            <a:r>
              <a:rPr lang="de-DE" i="1" dirty="0"/>
              <a:t>Aus Angst</a:t>
            </a:r>
            <a:r>
              <a:rPr lang="de-DE" dirty="0"/>
              <a:t> vor der Prüfung </a:t>
            </a:r>
            <a:r>
              <a:rPr lang="cs-CZ" dirty="0" err="1"/>
              <a:t>kommt</a:t>
            </a:r>
            <a:r>
              <a:rPr lang="cs-CZ" dirty="0"/>
              <a:t> </a:t>
            </a:r>
            <a:r>
              <a:rPr lang="cs-CZ" dirty="0" err="1"/>
              <a:t>er</a:t>
            </a:r>
            <a:r>
              <a:rPr lang="cs-CZ" dirty="0"/>
              <a:t> </a:t>
            </a:r>
            <a:r>
              <a:rPr lang="cs-CZ" dirty="0" err="1"/>
              <a:t>nicht</a:t>
            </a:r>
            <a:endParaRPr lang="cs-CZ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/>
              <a:t>Der Schreibtisch ist </a:t>
            </a:r>
            <a:r>
              <a:rPr lang="de-DE" i="1" dirty="0"/>
              <a:t>aus Holz</a:t>
            </a:r>
            <a:r>
              <a:rPr lang="de-DE" dirty="0"/>
              <a:t>.</a:t>
            </a:r>
            <a:r>
              <a:rPr lang="cs-CZ" dirty="0"/>
              <a:t> </a:t>
            </a:r>
            <a:r>
              <a:rPr lang="de-DE" dirty="0"/>
              <a:t>Das Haus ist </a:t>
            </a:r>
            <a:r>
              <a:rPr lang="de-DE" i="1" dirty="0"/>
              <a:t>aus Beton</a:t>
            </a:r>
            <a:r>
              <a:rPr lang="de-DE" dirty="0"/>
              <a:t> gebaut.</a:t>
            </a:r>
            <a:r>
              <a:rPr lang="cs-CZ" dirty="0"/>
              <a:t> </a:t>
            </a:r>
            <a:r>
              <a:rPr lang="de-DE" dirty="0"/>
              <a:t>Die Fenster sind </a:t>
            </a:r>
            <a:r>
              <a:rPr lang="de-DE" i="1" dirty="0"/>
              <a:t>aus Glas</a:t>
            </a:r>
            <a:r>
              <a:rPr lang="de-DE" dirty="0"/>
              <a:t>..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69113C41-1D27-4B54-A5AD-326A89D022E0}"/>
              </a:ext>
            </a:extLst>
          </p:cNvPr>
          <p:cNvSpPr/>
          <p:nvPr/>
        </p:nvSpPr>
        <p:spPr>
          <a:xfrm>
            <a:off x="1250055" y="5623990"/>
            <a:ext cx="2000510" cy="53232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z</a:t>
            </a:r>
            <a:endParaRPr lang="cs-CZ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7530037E-6ED7-43FD-90B8-B65ECF1B471B}"/>
              </a:ext>
            </a:extLst>
          </p:cNvPr>
          <p:cNvSpPr/>
          <p:nvPr/>
        </p:nvSpPr>
        <p:spPr>
          <a:xfrm>
            <a:off x="1250055" y="2469073"/>
            <a:ext cx="2000510" cy="53232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z</a:t>
            </a:r>
            <a:endParaRPr lang="cs-CZ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83CE0E77-96F4-4394-87CD-A162A3F74B40}"/>
              </a:ext>
            </a:extLst>
          </p:cNvPr>
          <p:cNvSpPr/>
          <p:nvPr/>
        </p:nvSpPr>
        <p:spPr>
          <a:xfrm>
            <a:off x="1250055" y="3934545"/>
            <a:ext cx="2000510" cy="530273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z, ze</a:t>
            </a:r>
            <a:endParaRPr lang="cs-CZ" sz="28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6F1D89F9-013B-419E-AE0D-4FDD505BF7C1}"/>
              </a:ext>
            </a:extLst>
          </p:cNvPr>
          <p:cNvSpPr txBox="1"/>
          <p:nvPr/>
        </p:nvSpPr>
        <p:spPr>
          <a:xfrm>
            <a:off x="4807934" y="1142395"/>
            <a:ext cx="2576132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VÝZNAM</a:t>
            </a: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FA4868EF-0C03-480A-A565-B111BE140B90}"/>
              </a:ext>
            </a:extLst>
          </p:cNvPr>
          <p:cNvSpPr txBox="1"/>
          <p:nvPr/>
        </p:nvSpPr>
        <p:spPr>
          <a:xfrm>
            <a:off x="469377" y="842178"/>
            <a:ext cx="2970172" cy="76944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cs-CZ" sz="4400" b="1" dirty="0">
                <a:solidFill>
                  <a:schemeClr val="accent3">
                    <a:lumMod val="50000"/>
                  </a:schemeClr>
                </a:solidFill>
              </a:rPr>
              <a:t> - </a:t>
            </a:r>
            <a:r>
              <a:rPr lang="cs-CZ" sz="4400" b="1" dirty="0" err="1">
                <a:solidFill>
                  <a:schemeClr val="accent3">
                    <a:lumMod val="50000"/>
                  </a:schemeClr>
                </a:solidFill>
              </a:rPr>
              <a:t>aus</a:t>
            </a:r>
            <a:endParaRPr lang="cs-CZ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7084B703-5E47-4B49-B38D-BA16814DF301}"/>
              </a:ext>
            </a:extLst>
          </p:cNvPr>
          <p:cNvSpPr/>
          <p:nvPr/>
        </p:nvSpPr>
        <p:spPr>
          <a:xfrm>
            <a:off x="9054704" y="2125612"/>
            <a:ext cx="1795043" cy="375552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- bez členu</a:t>
            </a:r>
            <a:endParaRPr lang="cs-CZ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B402DC9C-6D63-4503-AD9F-4AB6A8E96035}"/>
              </a:ext>
            </a:extLst>
          </p:cNvPr>
          <p:cNvSpPr/>
          <p:nvPr/>
        </p:nvSpPr>
        <p:spPr>
          <a:xfrm>
            <a:off x="10396957" y="5139247"/>
            <a:ext cx="1795043" cy="375552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- bez členu</a:t>
            </a:r>
            <a:endParaRPr lang="cs-CZ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ovéPole 21">
            <a:extLst>
              <a:ext uri="{FF2B5EF4-FFF2-40B4-BE49-F238E27FC236}">
                <a16:creationId xmlns:a16="http://schemas.microsoft.com/office/drawing/2014/main" id="{97ACC152-9B13-4476-A9F1-F38F8BD689D6}"/>
              </a:ext>
            </a:extLst>
          </p:cNvPr>
          <p:cNvSpPr txBox="1"/>
          <p:nvPr/>
        </p:nvSpPr>
        <p:spPr>
          <a:xfrm>
            <a:off x="8128154" y="2775004"/>
            <a:ext cx="3701149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Výjimka:  </a:t>
            </a:r>
            <a:r>
              <a:rPr lang="cs-CZ" b="1" i="1" dirty="0" err="1">
                <a:solidFill>
                  <a:srgbClr val="FF0000"/>
                </a:solidFill>
              </a:rPr>
              <a:t>Ich</a:t>
            </a:r>
            <a:r>
              <a:rPr lang="cs-CZ" b="1" i="1" dirty="0">
                <a:solidFill>
                  <a:srgbClr val="FF0000"/>
                </a:solidFill>
              </a:rPr>
              <a:t> </a:t>
            </a:r>
            <a:r>
              <a:rPr lang="cs-CZ" b="1" i="1" dirty="0" err="1">
                <a:solidFill>
                  <a:srgbClr val="FF0000"/>
                </a:solidFill>
              </a:rPr>
              <a:t>komme</a:t>
            </a:r>
            <a:r>
              <a:rPr lang="cs-CZ" b="1" i="1" dirty="0">
                <a:solidFill>
                  <a:srgbClr val="FF0000"/>
                </a:solidFill>
              </a:rPr>
              <a:t> von der </a:t>
            </a:r>
            <a:r>
              <a:rPr lang="cs-CZ" b="1" i="1" dirty="0" err="1">
                <a:solidFill>
                  <a:srgbClr val="FF0000"/>
                </a:solidFill>
              </a:rPr>
              <a:t>Arbeit</a:t>
            </a:r>
            <a:r>
              <a:rPr lang="cs-CZ" b="1" i="1" dirty="0">
                <a:solidFill>
                  <a:srgbClr val="FF0000"/>
                </a:solidFill>
              </a:rPr>
              <a:t> </a:t>
            </a:r>
            <a:endParaRPr lang="cs-CZ" i="1" dirty="0"/>
          </a:p>
          <a:p>
            <a:r>
              <a:rPr lang="cs-CZ" i="1" dirty="0"/>
              <a:t>- vazba slovesa:  </a:t>
            </a:r>
            <a:r>
              <a:rPr lang="cs-CZ" i="1" dirty="0" err="1"/>
              <a:t>kommen</a:t>
            </a:r>
            <a:r>
              <a:rPr lang="cs-CZ" i="1" dirty="0"/>
              <a:t> + von</a:t>
            </a:r>
          </a:p>
        </p:txBody>
      </p:sp>
    </p:spTree>
    <p:extLst>
      <p:ext uri="{BB962C8B-B14F-4D97-AF65-F5344CB8AC3E}">
        <p14:creationId xmlns:p14="http://schemas.microsoft.com/office/powerpoint/2010/main" val="65428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A2555796-25E4-4073-AB07-FF716C71D2AC}"/>
              </a:ext>
            </a:extLst>
          </p:cNvPr>
          <p:cNvSpPr/>
          <p:nvPr/>
        </p:nvSpPr>
        <p:spPr>
          <a:xfrm>
            <a:off x="3445564" y="2125612"/>
            <a:ext cx="7209184" cy="117185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místně, daná pozice, u osoby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Př. </a:t>
            </a:r>
            <a:r>
              <a:rPr lang="de-DE" i="1" dirty="0"/>
              <a:t>Bei</a:t>
            </a:r>
            <a:r>
              <a:rPr lang="cs-CZ" i="1" dirty="0"/>
              <a:t> de</a:t>
            </a:r>
            <a:r>
              <a:rPr lang="cs-CZ" i="1" dirty="0">
                <a:solidFill>
                  <a:srgbClr val="0070C0"/>
                </a:solidFill>
              </a:rPr>
              <a:t>m</a:t>
            </a:r>
            <a:r>
              <a:rPr lang="cs-CZ" i="1" dirty="0"/>
              <a:t> = </a:t>
            </a:r>
            <a:r>
              <a:rPr lang="cs-CZ" i="1" dirty="0" err="1"/>
              <a:t>bei</a:t>
            </a:r>
            <a:r>
              <a:rPr lang="de-DE" i="1" dirty="0"/>
              <a:t>m Bahnhof</a:t>
            </a:r>
            <a:r>
              <a:rPr lang="de-DE" dirty="0"/>
              <a:t> gibt es einen Supermarkt</a:t>
            </a:r>
            <a:r>
              <a:rPr lang="cs-CZ" dirty="0"/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/>
              <a:t>Ich war gestern </a:t>
            </a:r>
            <a:r>
              <a:rPr lang="de-DE" i="1" dirty="0"/>
              <a:t>bei meine</a:t>
            </a:r>
            <a:r>
              <a:rPr lang="de-DE" i="1" dirty="0">
                <a:solidFill>
                  <a:srgbClr val="0070C0"/>
                </a:solidFill>
              </a:rPr>
              <a:t>m</a:t>
            </a:r>
            <a:r>
              <a:rPr lang="de-DE" i="1" dirty="0"/>
              <a:t> Freund</a:t>
            </a:r>
            <a:r>
              <a:rPr lang="de-DE" dirty="0"/>
              <a:t>.</a:t>
            </a:r>
            <a:endParaRPr lang="cs-CZ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2D6ED90-819F-4BA7-A141-C5B7A8D0E74D}"/>
              </a:ext>
            </a:extLst>
          </p:cNvPr>
          <p:cNvSpPr txBox="1"/>
          <p:nvPr/>
        </p:nvSpPr>
        <p:spPr>
          <a:xfrm>
            <a:off x="8201077" y="889394"/>
            <a:ext cx="362822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POUŽITÍ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13BE11FC-CECA-4E90-B65D-2D5A60F0233E}"/>
              </a:ext>
            </a:extLst>
          </p:cNvPr>
          <p:cNvSpPr/>
          <p:nvPr/>
        </p:nvSpPr>
        <p:spPr>
          <a:xfrm>
            <a:off x="3445564" y="3628691"/>
            <a:ext cx="7209184" cy="77412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u konkrétní soby, geograf. názvu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Př.</a:t>
            </a:r>
            <a:r>
              <a:rPr lang="cs-CZ" dirty="0"/>
              <a:t> Potsdam </a:t>
            </a:r>
            <a:r>
              <a:rPr lang="cs-CZ" dirty="0" err="1"/>
              <a:t>liegt</a:t>
            </a:r>
            <a:r>
              <a:rPr lang="cs-CZ" dirty="0"/>
              <a:t> </a:t>
            </a:r>
            <a:r>
              <a:rPr lang="cs-CZ" i="1" dirty="0" err="1"/>
              <a:t>bei</a:t>
            </a:r>
            <a:r>
              <a:rPr lang="cs-CZ" i="1" dirty="0"/>
              <a:t> </a:t>
            </a:r>
            <a:r>
              <a:rPr lang="cs-CZ" i="1" dirty="0" err="1"/>
              <a:t>Berlin</a:t>
            </a:r>
            <a:r>
              <a:rPr lang="cs-CZ" i="1" dirty="0"/>
              <a:t>. </a:t>
            </a:r>
            <a:r>
              <a:rPr lang="cs-CZ" dirty="0" err="1"/>
              <a:t>Ich</a:t>
            </a:r>
            <a:r>
              <a:rPr lang="cs-CZ" dirty="0"/>
              <a:t> bin </a:t>
            </a:r>
            <a:r>
              <a:rPr lang="cs-CZ" i="1" dirty="0" err="1"/>
              <a:t>bei</a:t>
            </a:r>
            <a:r>
              <a:rPr lang="cs-CZ" i="1" dirty="0"/>
              <a:t> Peter</a:t>
            </a:r>
            <a:r>
              <a:rPr lang="cs-CZ" dirty="0"/>
              <a:t>. 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4BED881F-D23D-4205-B321-7864662B4323}"/>
              </a:ext>
            </a:extLst>
          </p:cNvPr>
          <p:cNvSpPr/>
          <p:nvPr/>
        </p:nvSpPr>
        <p:spPr>
          <a:xfrm>
            <a:off x="8752452" y="2555153"/>
            <a:ext cx="2970172" cy="743024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(</a:t>
            </a:r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cs-CZ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 - se členem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nebo přivlastňovacím zájmenem</a:t>
            </a:r>
            <a:endParaRPr lang="cs-CZ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B27C664-B4D7-48D0-AE0D-8D662B5849F8}"/>
              </a:ext>
            </a:extLst>
          </p:cNvPr>
          <p:cNvSpPr/>
          <p:nvPr/>
        </p:nvSpPr>
        <p:spPr>
          <a:xfrm>
            <a:off x="3439549" y="5214402"/>
            <a:ext cx="8659686" cy="117185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 činnost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Př. </a:t>
            </a:r>
            <a:r>
              <a:rPr lang="de-DE" dirty="0"/>
              <a:t>Er hört </a:t>
            </a:r>
            <a:r>
              <a:rPr lang="de-DE" i="1" dirty="0"/>
              <a:t>beim Lernen</a:t>
            </a:r>
            <a:r>
              <a:rPr lang="de-DE" dirty="0"/>
              <a:t> gern Musik</a:t>
            </a:r>
            <a:r>
              <a:rPr lang="cs-CZ" dirty="0"/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/>
              <a:t> </a:t>
            </a:r>
            <a:r>
              <a:rPr lang="de-DE" i="1" dirty="0"/>
              <a:t>Bei schlechtem Wetter</a:t>
            </a:r>
            <a:r>
              <a:rPr lang="de-DE" dirty="0"/>
              <a:t> bleiben wir morgen zu Hause.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69113C41-1D27-4B54-A5AD-326A89D022E0}"/>
              </a:ext>
            </a:extLst>
          </p:cNvPr>
          <p:cNvSpPr/>
          <p:nvPr/>
        </p:nvSpPr>
        <p:spPr>
          <a:xfrm>
            <a:off x="1250055" y="5623990"/>
            <a:ext cx="2000510" cy="53232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při, za</a:t>
            </a:r>
            <a:endParaRPr lang="cs-CZ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7530037E-6ED7-43FD-90B8-B65ECF1B471B}"/>
              </a:ext>
            </a:extLst>
          </p:cNvPr>
          <p:cNvSpPr/>
          <p:nvPr/>
        </p:nvSpPr>
        <p:spPr>
          <a:xfrm>
            <a:off x="1250055" y="2469073"/>
            <a:ext cx="2000510" cy="53232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u</a:t>
            </a:r>
            <a:endParaRPr lang="cs-CZ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83CE0E77-96F4-4394-87CD-A162A3F74B40}"/>
              </a:ext>
            </a:extLst>
          </p:cNvPr>
          <p:cNvSpPr/>
          <p:nvPr/>
        </p:nvSpPr>
        <p:spPr>
          <a:xfrm>
            <a:off x="1250055" y="3934545"/>
            <a:ext cx="2000510" cy="530273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u</a:t>
            </a:r>
            <a:endParaRPr lang="cs-CZ" sz="28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6F1D89F9-013B-419E-AE0D-4FDD505BF7C1}"/>
              </a:ext>
            </a:extLst>
          </p:cNvPr>
          <p:cNvSpPr txBox="1"/>
          <p:nvPr/>
        </p:nvSpPr>
        <p:spPr>
          <a:xfrm>
            <a:off x="4807934" y="1142395"/>
            <a:ext cx="2576132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VÝZNAM</a:t>
            </a:r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9F231F56-FB55-4163-844B-A3459917E063}"/>
              </a:ext>
            </a:extLst>
          </p:cNvPr>
          <p:cNvSpPr/>
          <p:nvPr/>
        </p:nvSpPr>
        <p:spPr>
          <a:xfrm>
            <a:off x="8752452" y="5198416"/>
            <a:ext cx="2946128" cy="743024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(</a:t>
            </a:r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cs-CZ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 - se členem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nebo přivlastňovacím zájmenem</a:t>
            </a:r>
            <a:endParaRPr lang="cs-CZ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FA4868EF-0C03-480A-A565-B111BE140B90}"/>
              </a:ext>
            </a:extLst>
          </p:cNvPr>
          <p:cNvSpPr txBox="1"/>
          <p:nvPr/>
        </p:nvSpPr>
        <p:spPr>
          <a:xfrm>
            <a:off x="469377" y="842178"/>
            <a:ext cx="2970172" cy="76944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cs-CZ" sz="4400" b="1" dirty="0">
                <a:solidFill>
                  <a:schemeClr val="accent3">
                    <a:lumMod val="50000"/>
                  </a:schemeClr>
                </a:solidFill>
              </a:rPr>
              <a:t> - </a:t>
            </a:r>
            <a:r>
              <a:rPr lang="cs-CZ" sz="4400" b="1" dirty="0" err="1">
                <a:solidFill>
                  <a:schemeClr val="accent3">
                    <a:lumMod val="50000"/>
                  </a:schemeClr>
                </a:solidFill>
              </a:rPr>
              <a:t>bei</a:t>
            </a:r>
            <a:endParaRPr lang="cs-CZ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7084B703-5E47-4B49-B38D-BA16814DF301}"/>
              </a:ext>
            </a:extLst>
          </p:cNvPr>
          <p:cNvSpPr/>
          <p:nvPr/>
        </p:nvSpPr>
        <p:spPr>
          <a:xfrm>
            <a:off x="8859705" y="3769004"/>
            <a:ext cx="1795043" cy="375552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- bez členu</a:t>
            </a:r>
            <a:endParaRPr lang="cs-CZ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889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A2555796-25E4-4073-AB07-FF716C71D2AC}"/>
              </a:ext>
            </a:extLst>
          </p:cNvPr>
          <p:cNvSpPr/>
          <p:nvPr/>
        </p:nvSpPr>
        <p:spPr>
          <a:xfrm>
            <a:off x="3445564" y="2125612"/>
            <a:ext cx="8253016" cy="77412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osoby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Př. </a:t>
            </a:r>
            <a:r>
              <a:rPr lang="de-DE" dirty="0"/>
              <a:t>Ich war gestern </a:t>
            </a:r>
            <a:r>
              <a:rPr lang="cs-CZ" i="1" dirty="0" err="1"/>
              <a:t>mit</a:t>
            </a:r>
            <a:r>
              <a:rPr lang="cs-CZ" i="1" dirty="0"/>
              <a:t> </a:t>
            </a:r>
            <a:r>
              <a:rPr lang="de-DE" i="1" dirty="0"/>
              <a:t>meine</a:t>
            </a:r>
            <a:r>
              <a:rPr lang="de-DE" i="1" dirty="0">
                <a:solidFill>
                  <a:srgbClr val="0070C0"/>
                </a:solidFill>
              </a:rPr>
              <a:t>m</a:t>
            </a:r>
            <a:r>
              <a:rPr lang="de-DE" i="1" dirty="0"/>
              <a:t> Freund</a:t>
            </a:r>
            <a:r>
              <a:rPr lang="cs-CZ" i="1" dirty="0"/>
              <a:t> </a:t>
            </a:r>
            <a:r>
              <a:rPr lang="cs-CZ" dirty="0"/>
              <a:t>in der Disko</a:t>
            </a:r>
            <a:r>
              <a:rPr lang="de-DE" dirty="0"/>
              <a:t>.</a:t>
            </a:r>
            <a:endParaRPr lang="cs-CZ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2D6ED90-819F-4BA7-A141-C5B7A8D0E74D}"/>
              </a:ext>
            </a:extLst>
          </p:cNvPr>
          <p:cNvSpPr txBox="1"/>
          <p:nvPr/>
        </p:nvSpPr>
        <p:spPr>
          <a:xfrm>
            <a:off x="8201077" y="889394"/>
            <a:ext cx="362822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POUŽITÍ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13BE11FC-CECA-4E90-B65D-2D5A60F0233E}"/>
              </a:ext>
            </a:extLst>
          </p:cNvPr>
          <p:cNvSpPr/>
          <p:nvPr/>
        </p:nvSpPr>
        <p:spPr>
          <a:xfrm>
            <a:off x="3426818" y="3820206"/>
            <a:ext cx="8295805" cy="77412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dopravní prostředek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Př.</a:t>
            </a:r>
            <a:r>
              <a:rPr lang="cs-CZ" dirty="0"/>
              <a:t> </a:t>
            </a:r>
            <a:r>
              <a:rPr lang="cs-CZ" dirty="0" err="1"/>
              <a:t>Ich</a:t>
            </a:r>
            <a:r>
              <a:rPr lang="cs-CZ" dirty="0"/>
              <a:t> </a:t>
            </a:r>
            <a:r>
              <a:rPr lang="cs-CZ" dirty="0" err="1"/>
              <a:t>fahre</a:t>
            </a:r>
            <a:r>
              <a:rPr lang="cs-CZ" dirty="0"/>
              <a:t>  </a:t>
            </a:r>
            <a:r>
              <a:rPr lang="cs-CZ" dirty="0" err="1"/>
              <a:t>mit</a:t>
            </a:r>
            <a:r>
              <a:rPr lang="cs-CZ" dirty="0"/>
              <a:t> de</a:t>
            </a:r>
            <a:r>
              <a:rPr lang="cs-CZ" dirty="0">
                <a:solidFill>
                  <a:srgbClr val="0070C0"/>
                </a:solidFill>
              </a:rPr>
              <a:t>m </a:t>
            </a:r>
            <a:r>
              <a:rPr lang="cs-CZ" dirty="0"/>
              <a:t>Auto nach </a:t>
            </a:r>
            <a:r>
              <a:rPr lang="cs-CZ" dirty="0" err="1"/>
              <a:t>Berlin</a:t>
            </a:r>
            <a:r>
              <a:rPr lang="cs-CZ" dirty="0"/>
              <a:t>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4BED881F-D23D-4205-B321-7864662B4323}"/>
              </a:ext>
            </a:extLst>
          </p:cNvPr>
          <p:cNvSpPr/>
          <p:nvPr/>
        </p:nvSpPr>
        <p:spPr>
          <a:xfrm>
            <a:off x="8752452" y="2555153"/>
            <a:ext cx="2970172" cy="743024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(</a:t>
            </a:r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cs-CZ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 - se členem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nebo přivlastňovacím zájmenem</a:t>
            </a:r>
            <a:endParaRPr lang="cs-CZ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B27C664-B4D7-48D0-AE0D-8D662B5849F8}"/>
              </a:ext>
            </a:extLst>
          </p:cNvPr>
          <p:cNvSpPr/>
          <p:nvPr/>
        </p:nvSpPr>
        <p:spPr>
          <a:xfrm>
            <a:off x="3426819" y="5129675"/>
            <a:ext cx="8295804" cy="117185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časově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Př. </a:t>
            </a:r>
            <a:r>
              <a:rPr lang="de-DE" i="1" dirty="0"/>
              <a:t>Mit </a:t>
            </a:r>
            <a:r>
              <a:rPr lang="cs-CZ" i="1" dirty="0"/>
              <a:t>18</a:t>
            </a:r>
            <a:r>
              <a:rPr lang="de-DE" dirty="0"/>
              <a:t> </a:t>
            </a:r>
            <a:r>
              <a:rPr lang="cs-CZ" dirty="0"/>
              <a:t>kann </a:t>
            </a:r>
            <a:r>
              <a:rPr lang="cs-CZ" dirty="0" err="1"/>
              <a:t>ich</a:t>
            </a:r>
            <a:r>
              <a:rPr lang="cs-CZ" dirty="0"/>
              <a:t> </a:t>
            </a:r>
            <a:r>
              <a:rPr lang="cs-CZ" dirty="0" err="1"/>
              <a:t>offiziell</a:t>
            </a:r>
            <a:r>
              <a:rPr lang="cs-CZ" dirty="0"/>
              <a:t> Alkohol </a:t>
            </a:r>
            <a:r>
              <a:rPr lang="cs-CZ" dirty="0" err="1"/>
              <a:t>trinken</a:t>
            </a:r>
            <a:r>
              <a:rPr lang="de-DE" dirty="0"/>
              <a:t>.</a:t>
            </a:r>
            <a:endParaRPr lang="cs-CZ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/>
              <a:t> </a:t>
            </a:r>
            <a:r>
              <a:rPr lang="de-DE" i="1" dirty="0"/>
              <a:t>Bei schlechtem Wetter</a:t>
            </a:r>
            <a:r>
              <a:rPr lang="de-DE" dirty="0"/>
              <a:t> bleiben wir morgen zu Hause.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69113C41-1D27-4B54-A5AD-326A89D022E0}"/>
              </a:ext>
            </a:extLst>
          </p:cNvPr>
          <p:cNvSpPr/>
          <p:nvPr/>
        </p:nvSpPr>
        <p:spPr>
          <a:xfrm>
            <a:off x="1250055" y="5623990"/>
            <a:ext cx="2000510" cy="53232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v</a:t>
            </a:r>
            <a:endParaRPr lang="cs-CZ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7530037E-6ED7-43FD-90B8-B65ECF1B471B}"/>
              </a:ext>
            </a:extLst>
          </p:cNvPr>
          <p:cNvSpPr/>
          <p:nvPr/>
        </p:nvSpPr>
        <p:spPr>
          <a:xfrm>
            <a:off x="1250055" y="2469073"/>
            <a:ext cx="2000510" cy="53232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s</a:t>
            </a:r>
            <a:endParaRPr lang="cs-CZ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83CE0E77-96F4-4394-87CD-A162A3F74B40}"/>
              </a:ext>
            </a:extLst>
          </p:cNvPr>
          <p:cNvSpPr/>
          <p:nvPr/>
        </p:nvSpPr>
        <p:spPr>
          <a:xfrm>
            <a:off x="1250055" y="3934545"/>
            <a:ext cx="2000510" cy="530273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7.pád</a:t>
            </a:r>
            <a:endParaRPr lang="cs-CZ" sz="28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6F1D89F9-013B-419E-AE0D-4FDD505BF7C1}"/>
              </a:ext>
            </a:extLst>
          </p:cNvPr>
          <p:cNvSpPr txBox="1"/>
          <p:nvPr/>
        </p:nvSpPr>
        <p:spPr>
          <a:xfrm>
            <a:off x="4807934" y="1142395"/>
            <a:ext cx="2576132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VÝZNAM</a:t>
            </a:r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9F231F56-FB55-4163-844B-A3459917E063}"/>
              </a:ext>
            </a:extLst>
          </p:cNvPr>
          <p:cNvSpPr/>
          <p:nvPr/>
        </p:nvSpPr>
        <p:spPr>
          <a:xfrm>
            <a:off x="8752452" y="3721794"/>
            <a:ext cx="2946128" cy="743024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(</a:t>
            </a:r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cs-CZ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 - se členem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nebo přivlastňovacím zájmenem</a:t>
            </a:r>
            <a:endParaRPr lang="cs-CZ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FA4868EF-0C03-480A-A565-B111BE140B90}"/>
              </a:ext>
            </a:extLst>
          </p:cNvPr>
          <p:cNvSpPr txBox="1"/>
          <p:nvPr/>
        </p:nvSpPr>
        <p:spPr>
          <a:xfrm>
            <a:off x="896097" y="735326"/>
            <a:ext cx="2212863" cy="7694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4400" b="1" dirty="0">
                <a:solidFill>
                  <a:schemeClr val="accent3">
                    <a:lumMod val="50000"/>
                  </a:schemeClr>
                </a:solidFill>
              </a:rPr>
              <a:t> - </a:t>
            </a:r>
            <a:r>
              <a:rPr lang="cs-CZ" sz="4400" b="1" dirty="0" err="1">
                <a:solidFill>
                  <a:schemeClr val="accent3">
                    <a:lumMod val="50000"/>
                  </a:schemeClr>
                </a:solidFill>
              </a:rPr>
              <a:t>mit</a:t>
            </a:r>
            <a:endParaRPr lang="cs-CZ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7084B703-5E47-4B49-B38D-BA16814DF301}"/>
              </a:ext>
            </a:extLst>
          </p:cNvPr>
          <p:cNvSpPr/>
          <p:nvPr/>
        </p:nvSpPr>
        <p:spPr>
          <a:xfrm>
            <a:off x="9051720" y="5581874"/>
            <a:ext cx="1795043" cy="375552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- bez členu</a:t>
            </a:r>
            <a:endParaRPr lang="cs-CZ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042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A2555796-25E4-4073-AB07-FF716C71D2AC}"/>
              </a:ext>
            </a:extLst>
          </p:cNvPr>
          <p:cNvSpPr/>
          <p:nvPr/>
        </p:nvSpPr>
        <p:spPr>
          <a:xfrm>
            <a:off x="3445564" y="2125612"/>
            <a:ext cx="8277060" cy="77412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z města do města, ze státu do státu (geografický název)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Př. </a:t>
            </a:r>
            <a:r>
              <a:rPr lang="cs-CZ" dirty="0" err="1"/>
              <a:t>Ich</a:t>
            </a:r>
            <a:r>
              <a:rPr lang="cs-CZ" dirty="0"/>
              <a:t> </a:t>
            </a:r>
            <a:r>
              <a:rPr lang="cs-CZ" dirty="0" err="1"/>
              <a:t>fahre</a:t>
            </a:r>
            <a:r>
              <a:rPr lang="cs-CZ" dirty="0"/>
              <a:t> </a:t>
            </a:r>
            <a:r>
              <a:rPr lang="cs-CZ" i="1" dirty="0"/>
              <a:t>nach</a:t>
            </a:r>
            <a:r>
              <a:rPr lang="cs-CZ" dirty="0"/>
              <a:t> Orlová/ </a:t>
            </a:r>
            <a:r>
              <a:rPr lang="cs-CZ" dirty="0" err="1"/>
              <a:t>Österreich</a:t>
            </a:r>
            <a:r>
              <a:rPr lang="cs-CZ" dirty="0"/>
              <a:t>.</a:t>
            </a:r>
            <a:endParaRPr lang="cs-CZ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2D6ED90-819F-4BA7-A141-C5B7A8D0E74D}"/>
              </a:ext>
            </a:extLst>
          </p:cNvPr>
          <p:cNvSpPr txBox="1"/>
          <p:nvPr/>
        </p:nvSpPr>
        <p:spPr>
          <a:xfrm>
            <a:off x="8201077" y="889394"/>
            <a:ext cx="362822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POUŽITÍ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13BE11FC-CECA-4E90-B65D-2D5A60F0233E}"/>
              </a:ext>
            </a:extLst>
          </p:cNvPr>
          <p:cNvSpPr/>
          <p:nvPr/>
        </p:nvSpPr>
        <p:spPr>
          <a:xfrm>
            <a:off x="3426819" y="3820206"/>
            <a:ext cx="7209184" cy="77412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časově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Př.</a:t>
            </a:r>
            <a:r>
              <a:rPr lang="cs-CZ" dirty="0"/>
              <a:t> Nach dem </a:t>
            </a:r>
            <a:r>
              <a:rPr lang="de-DE" dirty="0"/>
              <a:t>Training</a:t>
            </a:r>
            <a:r>
              <a:rPr lang="cs-CZ" dirty="0"/>
              <a:t> </a:t>
            </a:r>
            <a:r>
              <a:rPr lang="cs-CZ" dirty="0" err="1"/>
              <a:t>gehe</a:t>
            </a:r>
            <a:r>
              <a:rPr lang="cs-CZ" dirty="0"/>
              <a:t> </a:t>
            </a:r>
            <a:r>
              <a:rPr lang="cs-CZ" dirty="0" err="1"/>
              <a:t>ich</a:t>
            </a:r>
            <a:r>
              <a:rPr lang="cs-CZ" dirty="0"/>
              <a:t> nach </a:t>
            </a:r>
            <a:r>
              <a:rPr lang="cs-CZ" dirty="0" err="1"/>
              <a:t>Hause</a:t>
            </a:r>
            <a:r>
              <a:rPr lang="cs-CZ" dirty="0"/>
              <a:t>. 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4BED881F-D23D-4205-B321-7864662B4323}"/>
              </a:ext>
            </a:extLst>
          </p:cNvPr>
          <p:cNvSpPr/>
          <p:nvPr/>
        </p:nvSpPr>
        <p:spPr>
          <a:xfrm>
            <a:off x="8752452" y="3835755"/>
            <a:ext cx="2970172" cy="743024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(</a:t>
            </a:r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cs-CZ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 - se členem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nebo přivlastňovacím zájmenem</a:t>
            </a:r>
            <a:endParaRPr lang="cs-CZ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B27C664-B4D7-48D0-AE0D-8D662B5849F8}"/>
              </a:ext>
            </a:extLst>
          </p:cNvPr>
          <p:cNvSpPr/>
          <p:nvPr/>
        </p:nvSpPr>
        <p:spPr>
          <a:xfrm>
            <a:off x="3426819" y="5108322"/>
            <a:ext cx="8295805" cy="117185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ustálená pevná slovní spojení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Př. </a:t>
            </a:r>
            <a:r>
              <a:rPr lang="cs-CZ" i="1" dirty="0" err="1"/>
              <a:t>Meiner</a:t>
            </a:r>
            <a:r>
              <a:rPr lang="cs-CZ" i="1" dirty="0"/>
              <a:t> </a:t>
            </a:r>
            <a:r>
              <a:rPr lang="cs-CZ" i="1" dirty="0" err="1"/>
              <a:t>Meinung</a:t>
            </a:r>
            <a:r>
              <a:rPr lang="cs-CZ" i="1" dirty="0"/>
              <a:t> nach</a:t>
            </a:r>
            <a:r>
              <a:rPr lang="cs-CZ" dirty="0"/>
              <a:t> </a:t>
            </a:r>
            <a:r>
              <a:rPr lang="cs-CZ" dirty="0" err="1"/>
              <a:t>ist</a:t>
            </a:r>
            <a:r>
              <a:rPr lang="cs-CZ" dirty="0"/>
              <a:t> Laura </a:t>
            </a:r>
            <a:r>
              <a:rPr lang="cs-CZ" dirty="0" err="1"/>
              <a:t>schön</a:t>
            </a:r>
            <a:r>
              <a:rPr lang="de-DE" dirty="0"/>
              <a:t>.</a:t>
            </a:r>
            <a:endParaRPr lang="cs-CZ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/>
              <a:t> </a:t>
            </a:r>
            <a:r>
              <a:rPr lang="cs-CZ" dirty="0" err="1"/>
              <a:t>Ihrer</a:t>
            </a:r>
            <a:r>
              <a:rPr lang="cs-CZ" dirty="0"/>
              <a:t> </a:t>
            </a:r>
            <a:r>
              <a:rPr lang="cs-CZ" dirty="0" err="1"/>
              <a:t>Kleidung</a:t>
            </a:r>
            <a:r>
              <a:rPr lang="cs-CZ" dirty="0"/>
              <a:t> nach </a:t>
            </a:r>
            <a:r>
              <a:rPr lang="cs-CZ" dirty="0" err="1"/>
              <a:t>arbeitet</a:t>
            </a:r>
            <a:r>
              <a:rPr lang="cs-CZ" dirty="0"/>
              <a:t> </a:t>
            </a:r>
            <a:r>
              <a:rPr lang="cs-CZ" dirty="0" err="1"/>
              <a:t>sie</a:t>
            </a:r>
            <a:r>
              <a:rPr lang="cs-CZ" dirty="0"/>
              <a:t> </a:t>
            </a:r>
            <a:r>
              <a:rPr lang="cs-CZ" dirty="0" err="1"/>
              <a:t>im</a:t>
            </a:r>
            <a:r>
              <a:rPr lang="cs-CZ" dirty="0"/>
              <a:t> </a:t>
            </a:r>
            <a:r>
              <a:rPr lang="cs-CZ" dirty="0" err="1"/>
              <a:t>Büro</a:t>
            </a:r>
            <a:r>
              <a:rPr lang="de-DE" dirty="0"/>
              <a:t>.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69113C41-1D27-4B54-A5AD-326A89D022E0}"/>
              </a:ext>
            </a:extLst>
          </p:cNvPr>
          <p:cNvSpPr/>
          <p:nvPr/>
        </p:nvSpPr>
        <p:spPr>
          <a:xfrm>
            <a:off x="1250055" y="5623990"/>
            <a:ext cx="2000510" cy="53232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podle</a:t>
            </a:r>
            <a:endParaRPr lang="cs-CZ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7530037E-6ED7-43FD-90B8-B65ECF1B471B}"/>
              </a:ext>
            </a:extLst>
          </p:cNvPr>
          <p:cNvSpPr/>
          <p:nvPr/>
        </p:nvSpPr>
        <p:spPr>
          <a:xfrm>
            <a:off x="1250055" y="2469073"/>
            <a:ext cx="2000510" cy="53232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do</a:t>
            </a:r>
            <a:endParaRPr lang="cs-CZ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83CE0E77-96F4-4394-87CD-A162A3F74B40}"/>
              </a:ext>
            </a:extLst>
          </p:cNvPr>
          <p:cNvSpPr/>
          <p:nvPr/>
        </p:nvSpPr>
        <p:spPr>
          <a:xfrm>
            <a:off x="1250055" y="3934545"/>
            <a:ext cx="2000510" cy="530273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po</a:t>
            </a:r>
            <a:endParaRPr lang="cs-CZ" sz="28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6F1D89F9-013B-419E-AE0D-4FDD505BF7C1}"/>
              </a:ext>
            </a:extLst>
          </p:cNvPr>
          <p:cNvSpPr txBox="1"/>
          <p:nvPr/>
        </p:nvSpPr>
        <p:spPr>
          <a:xfrm>
            <a:off x="4655534" y="873549"/>
            <a:ext cx="2576132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VÝZNAM</a:t>
            </a:r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9F231F56-FB55-4163-844B-A3459917E063}"/>
              </a:ext>
            </a:extLst>
          </p:cNvPr>
          <p:cNvSpPr/>
          <p:nvPr/>
        </p:nvSpPr>
        <p:spPr>
          <a:xfrm>
            <a:off x="8776496" y="5407967"/>
            <a:ext cx="2946128" cy="743024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(</a:t>
            </a:r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cs-CZ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 - se členem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nebo přivlastňovacím zájmenem</a:t>
            </a:r>
            <a:endParaRPr lang="cs-CZ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FA4868EF-0C03-480A-A565-B111BE140B90}"/>
              </a:ext>
            </a:extLst>
          </p:cNvPr>
          <p:cNvSpPr txBox="1"/>
          <p:nvPr/>
        </p:nvSpPr>
        <p:spPr>
          <a:xfrm>
            <a:off x="606537" y="688883"/>
            <a:ext cx="2000510" cy="7694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4400" b="1" dirty="0">
                <a:solidFill>
                  <a:schemeClr val="accent3">
                    <a:lumMod val="50000"/>
                  </a:schemeClr>
                </a:solidFill>
              </a:rPr>
              <a:t> - nach</a:t>
            </a:r>
            <a:endParaRPr lang="cs-CZ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7084B703-5E47-4B49-B38D-BA16814DF301}"/>
              </a:ext>
            </a:extLst>
          </p:cNvPr>
          <p:cNvSpPr/>
          <p:nvPr/>
        </p:nvSpPr>
        <p:spPr>
          <a:xfrm>
            <a:off x="9054704" y="2125612"/>
            <a:ext cx="1795043" cy="375552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- bez členu</a:t>
            </a:r>
            <a:endParaRPr lang="cs-CZ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B477A957-5302-40BD-9637-A09811BDF998}"/>
              </a:ext>
            </a:extLst>
          </p:cNvPr>
          <p:cNvSpPr/>
          <p:nvPr/>
        </p:nvSpPr>
        <p:spPr>
          <a:xfrm>
            <a:off x="4410795" y="3244334"/>
            <a:ext cx="33704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/>
              <a:t>Ich</a:t>
            </a:r>
            <a:r>
              <a:rPr lang="cs-CZ" dirty="0"/>
              <a:t> </a:t>
            </a:r>
            <a:r>
              <a:rPr lang="cs-CZ" dirty="0" err="1"/>
              <a:t>fahre</a:t>
            </a:r>
            <a:r>
              <a:rPr lang="cs-CZ" dirty="0"/>
              <a:t> </a:t>
            </a:r>
            <a:r>
              <a:rPr lang="cs-CZ" i="1" dirty="0"/>
              <a:t>von </a:t>
            </a:r>
            <a:r>
              <a:rPr lang="cs-CZ" dirty="0"/>
              <a:t>Ostrava </a:t>
            </a:r>
            <a:r>
              <a:rPr lang="cs-CZ" i="1" dirty="0"/>
              <a:t>nach</a:t>
            </a:r>
            <a:r>
              <a:rPr lang="cs-CZ" dirty="0"/>
              <a:t> Orlová</a:t>
            </a:r>
          </a:p>
        </p:txBody>
      </p:sp>
    </p:spTree>
    <p:extLst>
      <p:ext uri="{BB962C8B-B14F-4D97-AF65-F5344CB8AC3E}">
        <p14:creationId xmlns:p14="http://schemas.microsoft.com/office/powerpoint/2010/main" val="2356789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A2555796-25E4-4073-AB07-FF716C71D2AC}"/>
              </a:ext>
            </a:extLst>
          </p:cNvPr>
          <p:cNvSpPr/>
          <p:nvPr/>
        </p:nvSpPr>
        <p:spPr>
          <a:xfrm>
            <a:off x="3500154" y="1882634"/>
            <a:ext cx="8277059" cy="146950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3600" b="1" dirty="0">
                <a:solidFill>
                  <a:schemeClr val="accent3">
                    <a:lumMod val="50000"/>
                  </a:schemeClr>
                </a:solidFill>
              </a:rPr>
              <a:t>von….nach</a:t>
            </a:r>
            <a:endParaRPr lang="cs-CZ" sz="3600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města do města, ze státu do státu  (geografický název)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Př. </a:t>
            </a:r>
            <a:r>
              <a:rPr lang="cs-CZ" dirty="0" err="1"/>
              <a:t>Ich</a:t>
            </a:r>
            <a:r>
              <a:rPr lang="cs-CZ" dirty="0"/>
              <a:t> </a:t>
            </a:r>
            <a:r>
              <a:rPr lang="cs-CZ" dirty="0" err="1"/>
              <a:t>fahre</a:t>
            </a:r>
            <a:r>
              <a:rPr lang="cs-CZ" dirty="0"/>
              <a:t> </a:t>
            </a:r>
            <a:r>
              <a:rPr lang="cs-CZ" i="1" dirty="0"/>
              <a:t>von </a:t>
            </a:r>
            <a:r>
              <a:rPr lang="cs-CZ" dirty="0"/>
              <a:t>Ostrava </a:t>
            </a:r>
            <a:r>
              <a:rPr lang="cs-CZ" i="1" dirty="0"/>
              <a:t>nach</a:t>
            </a:r>
            <a:r>
              <a:rPr lang="cs-CZ" dirty="0"/>
              <a:t> Orlová/</a:t>
            </a:r>
            <a:r>
              <a:rPr lang="cs-CZ" i="1" dirty="0" err="1"/>
              <a:t>aus</a:t>
            </a:r>
            <a:r>
              <a:rPr lang="cs-CZ" dirty="0"/>
              <a:t> </a:t>
            </a:r>
            <a:r>
              <a:rPr lang="cs-CZ" dirty="0" err="1"/>
              <a:t>Deutschland</a:t>
            </a:r>
            <a:r>
              <a:rPr lang="cs-CZ" dirty="0"/>
              <a:t> nach </a:t>
            </a:r>
            <a:r>
              <a:rPr lang="cs-CZ" dirty="0" err="1"/>
              <a:t>Tschechien</a:t>
            </a:r>
            <a:endParaRPr lang="cs-CZ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2D6ED90-819F-4BA7-A141-C5B7A8D0E74D}"/>
              </a:ext>
            </a:extLst>
          </p:cNvPr>
          <p:cNvSpPr txBox="1"/>
          <p:nvPr/>
        </p:nvSpPr>
        <p:spPr>
          <a:xfrm>
            <a:off x="8094397" y="823822"/>
            <a:ext cx="362822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POUŽITÍ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7084B703-5E47-4B49-B38D-BA16814DF301}"/>
              </a:ext>
            </a:extLst>
          </p:cNvPr>
          <p:cNvSpPr/>
          <p:nvPr/>
        </p:nvSpPr>
        <p:spPr>
          <a:xfrm>
            <a:off x="9982170" y="1882634"/>
            <a:ext cx="1795043" cy="375552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- bez členu</a:t>
            </a:r>
            <a:endParaRPr lang="cs-CZ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13BE11FC-CECA-4E90-B65D-2D5A60F0233E}"/>
              </a:ext>
            </a:extLst>
          </p:cNvPr>
          <p:cNvSpPr/>
          <p:nvPr/>
        </p:nvSpPr>
        <p:spPr>
          <a:xfrm>
            <a:off x="3445564" y="3522461"/>
            <a:ext cx="8277058" cy="183736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3600" b="1" dirty="0">
                <a:solidFill>
                  <a:schemeClr val="accent3">
                    <a:lumMod val="50000"/>
                  </a:schemeClr>
                </a:solidFill>
              </a:rPr>
              <a:t>von….</a:t>
            </a:r>
            <a:r>
              <a:rPr lang="cs-CZ" sz="3600" b="1" dirty="0" err="1">
                <a:solidFill>
                  <a:schemeClr val="accent3">
                    <a:lumMod val="50000"/>
                  </a:schemeClr>
                </a:solidFill>
              </a:rPr>
              <a:t>zu</a:t>
            </a:r>
            <a:endParaRPr lang="cs-CZ" sz="3600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z místa na místo, (instituce, obchod atd.)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Př. </a:t>
            </a:r>
            <a:r>
              <a:rPr lang="cs-CZ" dirty="0" err="1"/>
              <a:t>Ich</a:t>
            </a:r>
            <a:r>
              <a:rPr lang="cs-CZ" dirty="0"/>
              <a:t> </a:t>
            </a:r>
            <a:r>
              <a:rPr lang="cs-CZ" dirty="0" err="1"/>
              <a:t>fahre</a:t>
            </a:r>
            <a:r>
              <a:rPr lang="cs-CZ" dirty="0"/>
              <a:t> </a:t>
            </a:r>
            <a:r>
              <a:rPr lang="cs-CZ" i="1" dirty="0"/>
              <a:t>von de</a:t>
            </a:r>
            <a:r>
              <a:rPr lang="cs-CZ" b="1" i="1" dirty="0">
                <a:solidFill>
                  <a:srgbClr val="0070C0"/>
                </a:solidFill>
              </a:rPr>
              <a:t>m</a:t>
            </a:r>
            <a:r>
              <a:rPr lang="cs-CZ" i="1" dirty="0"/>
              <a:t> </a:t>
            </a:r>
            <a:r>
              <a:rPr lang="cs-CZ" dirty="0"/>
              <a:t>Kino </a:t>
            </a:r>
            <a:r>
              <a:rPr lang="cs-CZ" i="1" dirty="0" err="1"/>
              <a:t>zu</a:t>
            </a:r>
            <a:r>
              <a:rPr lang="cs-CZ" i="1" dirty="0"/>
              <a:t> de</a:t>
            </a:r>
            <a:r>
              <a:rPr lang="cs-CZ" b="1" i="1" dirty="0">
                <a:solidFill>
                  <a:srgbClr val="FF0000"/>
                </a:solidFill>
              </a:rPr>
              <a:t>r (= </a:t>
            </a:r>
            <a:r>
              <a:rPr lang="cs-CZ" b="1" i="1" dirty="0" err="1">
                <a:solidFill>
                  <a:srgbClr val="FF0000"/>
                </a:solidFill>
              </a:rPr>
              <a:t>zur</a:t>
            </a:r>
            <a:r>
              <a:rPr lang="cs-CZ" b="1" i="1" dirty="0">
                <a:solidFill>
                  <a:srgbClr val="FF0000"/>
                </a:solidFill>
              </a:rPr>
              <a:t>)</a:t>
            </a:r>
            <a:r>
              <a:rPr lang="cs-CZ" i="1" dirty="0"/>
              <a:t> </a:t>
            </a:r>
            <a:r>
              <a:rPr lang="cs-CZ" dirty="0"/>
              <a:t>Post.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Ich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fahre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von Peter 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dem (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</a:t>
            </a:r>
            <a:r>
              <a:rPr lang="cs-CZ" sz="1600" b="1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)</a:t>
            </a:r>
            <a:r>
              <a:rPr lang="cs-CZ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Bahnhof</a:t>
            </a:r>
            <a:r>
              <a:rPr lang="cs-CZ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4BED881F-D23D-4205-B321-7864662B4323}"/>
              </a:ext>
            </a:extLst>
          </p:cNvPr>
          <p:cNvSpPr/>
          <p:nvPr/>
        </p:nvSpPr>
        <p:spPr>
          <a:xfrm>
            <a:off x="8779746" y="3467230"/>
            <a:ext cx="2970172" cy="743024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(</a:t>
            </a:r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cs-CZ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 - se členem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nebo přivlastňovacím zájmenem</a:t>
            </a:r>
            <a:endParaRPr lang="cs-CZ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9B27C664-B4D7-48D0-AE0D-8D662B5849F8}"/>
              </a:ext>
            </a:extLst>
          </p:cNvPr>
          <p:cNvSpPr/>
          <p:nvPr/>
        </p:nvSpPr>
        <p:spPr>
          <a:xfrm>
            <a:off x="3445563" y="5519785"/>
            <a:ext cx="8277058" cy="107087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od osoby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/>
              <a:t>Př. </a:t>
            </a:r>
            <a:r>
              <a:rPr lang="cs-CZ" dirty="0" err="1"/>
              <a:t>Ich</a:t>
            </a:r>
            <a:r>
              <a:rPr lang="cs-CZ" dirty="0"/>
              <a:t> </a:t>
            </a:r>
            <a:r>
              <a:rPr lang="cs-CZ" dirty="0" err="1"/>
              <a:t>fahre</a:t>
            </a:r>
            <a:r>
              <a:rPr lang="cs-CZ" dirty="0"/>
              <a:t> von </a:t>
            </a:r>
            <a:r>
              <a:rPr lang="cs-CZ" dirty="0" err="1">
                <a:solidFill>
                  <a:srgbClr val="0070C0"/>
                </a:solidFill>
              </a:rPr>
              <a:t>meine</a:t>
            </a:r>
            <a:r>
              <a:rPr lang="cs-CZ" b="1" dirty="0" err="1">
                <a:solidFill>
                  <a:srgbClr val="0070C0"/>
                </a:solidFill>
              </a:rPr>
              <a:t>m</a:t>
            </a:r>
            <a:r>
              <a:rPr lang="cs-CZ" dirty="0"/>
              <a:t> </a:t>
            </a:r>
            <a:r>
              <a:rPr lang="cs-CZ" dirty="0" err="1"/>
              <a:t>Bruder</a:t>
            </a:r>
            <a:r>
              <a:rPr lang="cs-CZ" dirty="0"/>
              <a:t>, </a:t>
            </a:r>
            <a:r>
              <a:rPr lang="cs-CZ" dirty="0" err="1">
                <a:solidFill>
                  <a:srgbClr val="FF0000"/>
                </a:solidFill>
              </a:rPr>
              <a:t>meine</a:t>
            </a:r>
            <a:r>
              <a:rPr lang="cs-CZ" b="1" dirty="0" err="1">
                <a:solidFill>
                  <a:srgbClr val="FF0000"/>
                </a:solidFill>
              </a:rPr>
              <a:t>r</a:t>
            </a:r>
            <a:r>
              <a:rPr lang="cs-CZ" dirty="0"/>
              <a:t> </a:t>
            </a:r>
            <a:r>
              <a:rPr lang="cs-CZ" dirty="0" err="1"/>
              <a:t>Schwester</a:t>
            </a:r>
            <a:r>
              <a:rPr lang="cs-CZ" dirty="0"/>
              <a:t>/</a:t>
            </a:r>
            <a:r>
              <a:rPr lang="cs-CZ" dirty="0" err="1">
                <a:solidFill>
                  <a:srgbClr val="00B050"/>
                </a:solidFill>
              </a:rPr>
              <a:t>meine</a:t>
            </a:r>
            <a:r>
              <a:rPr lang="cs-CZ" b="1" dirty="0" err="1">
                <a:solidFill>
                  <a:srgbClr val="00B050"/>
                </a:solidFill>
              </a:rPr>
              <a:t>m</a:t>
            </a:r>
            <a:r>
              <a:rPr lang="cs-CZ" dirty="0"/>
              <a:t> </a:t>
            </a:r>
            <a:r>
              <a:rPr lang="cs-CZ" dirty="0" err="1"/>
              <a:t>Kind</a:t>
            </a:r>
            <a:r>
              <a:rPr lang="cs-CZ" dirty="0"/>
              <a:t>/d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en</a:t>
            </a:r>
            <a:r>
              <a:rPr lang="cs-CZ" dirty="0"/>
              <a:t> </a:t>
            </a:r>
            <a:r>
              <a:rPr lang="cs-CZ" dirty="0" err="1"/>
              <a:t>Freunde</a:t>
            </a:r>
            <a:r>
              <a:rPr lang="cs-CZ" b="1" dirty="0" err="1">
                <a:solidFill>
                  <a:schemeClr val="accent2">
                    <a:lumMod val="75000"/>
                  </a:schemeClr>
                </a:solidFill>
              </a:rPr>
              <a:t>n</a:t>
            </a:r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/>
              <a:t>nach </a:t>
            </a:r>
            <a:r>
              <a:rPr lang="cs-CZ" dirty="0" err="1"/>
              <a:t>Hause</a:t>
            </a:r>
            <a:r>
              <a:rPr lang="cs-CZ" dirty="0"/>
              <a:t>.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69113C41-1D27-4B54-A5AD-326A89D022E0}"/>
              </a:ext>
            </a:extLst>
          </p:cNvPr>
          <p:cNvSpPr/>
          <p:nvPr/>
        </p:nvSpPr>
        <p:spPr>
          <a:xfrm>
            <a:off x="1201043" y="5640685"/>
            <a:ext cx="2000510" cy="53232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od</a:t>
            </a:r>
            <a:endParaRPr lang="cs-CZ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7530037E-6ED7-43FD-90B8-B65ECF1B471B}"/>
              </a:ext>
            </a:extLst>
          </p:cNvPr>
          <p:cNvSpPr/>
          <p:nvPr/>
        </p:nvSpPr>
        <p:spPr>
          <a:xfrm>
            <a:off x="1250055" y="2469073"/>
            <a:ext cx="2000510" cy="53232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od…do</a:t>
            </a:r>
            <a:endParaRPr lang="cs-CZ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83CE0E77-96F4-4394-87CD-A162A3F74B40}"/>
              </a:ext>
            </a:extLst>
          </p:cNvPr>
          <p:cNvSpPr/>
          <p:nvPr/>
        </p:nvSpPr>
        <p:spPr>
          <a:xfrm>
            <a:off x="1201043" y="3934545"/>
            <a:ext cx="2049522" cy="1096519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</a:rPr>
              <a:t>z…na/do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800" b="1" dirty="0">
                <a:solidFill>
                  <a:schemeClr val="accent3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od … na/do</a:t>
            </a:r>
            <a:endParaRPr lang="cs-CZ" sz="28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6F1D89F9-013B-419E-AE0D-4FDD505BF7C1}"/>
              </a:ext>
            </a:extLst>
          </p:cNvPr>
          <p:cNvSpPr txBox="1"/>
          <p:nvPr/>
        </p:nvSpPr>
        <p:spPr>
          <a:xfrm>
            <a:off x="4667213" y="844080"/>
            <a:ext cx="2576132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/>
              <a:t>VÝZNAM</a:t>
            </a:r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9F231F56-FB55-4163-844B-A3459917E063}"/>
              </a:ext>
            </a:extLst>
          </p:cNvPr>
          <p:cNvSpPr/>
          <p:nvPr/>
        </p:nvSpPr>
        <p:spPr>
          <a:xfrm>
            <a:off x="8831085" y="5163823"/>
            <a:ext cx="2946128" cy="743024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3.pád (</a:t>
            </a:r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cs-CZ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 - se členem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nebo přivlastňovacím zájmenem</a:t>
            </a:r>
            <a:endParaRPr lang="cs-CZ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FA4868EF-0C03-480A-A565-B111BE140B90}"/>
              </a:ext>
            </a:extLst>
          </p:cNvPr>
          <p:cNvSpPr txBox="1"/>
          <p:nvPr/>
        </p:nvSpPr>
        <p:spPr>
          <a:xfrm>
            <a:off x="469377" y="673893"/>
            <a:ext cx="1664223" cy="7694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4400" b="1" dirty="0">
                <a:solidFill>
                  <a:schemeClr val="accent3">
                    <a:lumMod val="50000"/>
                  </a:schemeClr>
                </a:solidFill>
              </a:rPr>
              <a:t> - von</a:t>
            </a:r>
            <a:endParaRPr lang="cs-CZ" sz="4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7FA8063B-A73C-40AF-9658-A062D30201C7}"/>
              </a:ext>
            </a:extLst>
          </p:cNvPr>
          <p:cNvSpPr txBox="1"/>
          <p:nvPr/>
        </p:nvSpPr>
        <p:spPr>
          <a:xfrm>
            <a:off x="8726839" y="4440435"/>
            <a:ext cx="3154621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Výjimka:  </a:t>
            </a:r>
            <a:r>
              <a:rPr lang="cs-CZ" b="1" i="1" dirty="0">
                <a:solidFill>
                  <a:srgbClr val="FF0000"/>
                </a:solidFill>
              </a:rPr>
              <a:t>nach </a:t>
            </a:r>
            <a:r>
              <a:rPr lang="cs-CZ" b="1" i="1" dirty="0" err="1">
                <a:solidFill>
                  <a:srgbClr val="FF0000"/>
                </a:solidFill>
              </a:rPr>
              <a:t>Hause</a:t>
            </a:r>
            <a:r>
              <a:rPr lang="cs-CZ" b="1" i="1" dirty="0">
                <a:solidFill>
                  <a:srgbClr val="FF0000"/>
                </a:solidFill>
              </a:rPr>
              <a:t> </a:t>
            </a:r>
            <a:r>
              <a:rPr lang="cs-CZ" i="1" dirty="0"/>
              <a:t>- domů</a:t>
            </a:r>
          </a:p>
        </p:txBody>
      </p:sp>
    </p:spTree>
    <p:extLst>
      <p:ext uri="{BB962C8B-B14F-4D97-AF65-F5344CB8AC3E}">
        <p14:creationId xmlns:p14="http://schemas.microsoft.com/office/powerpoint/2010/main" val="90552058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433</TotalTime>
  <Words>1711</Words>
  <Application>Microsoft Office PowerPoint</Application>
  <PresentationFormat>Širokoúhlá obrazovka</PresentationFormat>
  <Paragraphs>249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Calibri</vt:lpstr>
      <vt:lpstr>Calibri Light</vt:lpstr>
      <vt:lpstr>Times New Roman</vt:lpstr>
      <vt:lpstr>Retrospektiva</vt:lpstr>
      <vt:lpstr>PŘEDLOŽKY S 3.PÁDEM</vt:lpstr>
      <vt:lpstr>Prezentace aplikace PowerPoint</vt:lpstr>
      <vt:lpstr>Prezentace aplikace PowerPoint</vt:lpstr>
      <vt:lpstr> POUŽITÍ PŘEDLOŽEK V PRAXI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Předložky s 3.pádem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Petra Moskva</dc:creator>
  <cp:lastModifiedBy>Petra Moskva</cp:lastModifiedBy>
  <cp:revision>41</cp:revision>
  <dcterms:created xsi:type="dcterms:W3CDTF">2019-09-13T19:57:59Z</dcterms:created>
  <dcterms:modified xsi:type="dcterms:W3CDTF">2020-04-06T01:54:08Z</dcterms:modified>
</cp:coreProperties>
</file>