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355C"/>
    <a:srgbClr val="B31111"/>
    <a:srgbClr val="BE85C9"/>
    <a:srgbClr val="D785B4"/>
    <a:srgbClr val="FBAA6D"/>
    <a:srgbClr val="CD658A"/>
    <a:srgbClr val="C34975"/>
    <a:srgbClr val="CF6F91"/>
    <a:srgbClr val="E4875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BB24C-F527-4F4D-9D1C-A2B9E3C6BDC3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45BDB-2866-401E-811F-C5F9245486C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245BDB-2866-401E-811F-C5F9245486C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3511B1B-5B53-49C8-B6A8-2D5C9941D391}" type="datetimeFigureOut">
              <a:rPr lang="cs-CZ" smtClean="0"/>
              <a:pPr/>
              <a:t>9.4.2020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3A01B42-3EE5-471B-B8A4-4F618FC5545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Předložky se čtvrtým pádem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Direkt Interaktiv — </a:t>
            </a:r>
            <a:r>
              <a:rPr lang="cs-CZ" dirty="0" err="1" smtClean="0"/>
              <a:t>Lektion</a:t>
            </a:r>
            <a:r>
              <a:rPr lang="cs-CZ" dirty="0" smtClean="0"/>
              <a:t> 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err="1" smtClean="0"/>
              <a:t>PřeDložky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cs-CZ" dirty="0" smtClean="0">
              <a:latin typeface="Calibri"/>
            </a:endParaRPr>
          </a:p>
          <a:p>
            <a:pPr lvl="1">
              <a:buNone/>
            </a:pPr>
            <a:endParaRPr lang="cs-CZ" dirty="0" smtClean="0">
              <a:latin typeface="Calibri"/>
            </a:endParaRPr>
          </a:p>
          <a:p>
            <a:pPr lvl="1">
              <a:buNone/>
            </a:pPr>
            <a:endParaRPr lang="cs-CZ" dirty="0" smtClean="0"/>
          </a:p>
          <a:p>
            <a:pPr lvl="1"/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79512" y="1628800"/>
          <a:ext cx="7727633" cy="436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418"/>
                <a:gridCol w="1221105"/>
                <a:gridCol w="3100705"/>
                <a:gridCol w="2224405"/>
              </a:tblGrid>
              <a:tr h="29375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Předložka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Význam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Příklad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Příklad</a:t>
                      </a:r>
                      <a:endParaRPr lang="cs-CZ" sz="1600" dirty="0"/>
                    </a:p>
                  </a:txBody>
                  <a:tcPr/>
                </a:tc>
              </a:tr>
              <a:tr h="335679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bis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do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 smtClean="0"/>
                        <a:t>Ich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warte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b="1" dirty="0" smtClean="0"/>
                        <a:t>bis </a:t>
                      </a:r>
                      <a:r>
                        <a:rPr lang="cs-CZ" sz="1200" dirty="0" smtClean="0"/>
                        <a:t>8 </a:t>
                      </a:r>
                      <a:r>
                        <a:rPr lang="cs-CZ" sz="1200" dirty="0" err="1" smtClean="0"/>
                        <a:t>Uhr</a:t>
                      </a:r>
                      <a:r>
                        <a:rPr lang="cs-CZ" sz="1200" dirty="0" smtClean="0"/>
                        <a:t>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Čekám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="1" baseline="0" dirty="0" smtClean="0"/>
                        <a:t>do</a:t>
                      </a:r>
                      <a:r>
                        <a:rPr lang="cs-CZ" sz="1200" baseline="0" dirty="0" smtClean="0"/>
                        <a:t> 8 hodin.</a:t>
                      </a:r>
                      <a:endParaRPr lang="cs-CZ" sz="1200" dirty="0"/>
                    </a:p>
                  </a:txBody>
                  <a:tcPr/>
                </a:tc>
              </a:tr>
              <a:tr h="76920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durch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skrz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 smtClean="0"/>
                        <a:t>Du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musst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b="1" dirty="0" smtClean="0"/>
                        <a:t>durch </a:t>
                      </a:r>
                      <a:r>
                        <a:rPr lang="cs-CZ" sz="1200" dirty="0" smtClean="0"/>
                        <a:t>den Park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gehen</a:t>
                      </a:r>
                      <a:r>
                        <a:rPr lang="cs-CZ" sz="1200" baseline="0" dirty="0" smtClean="0"/>
                        <a:t>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Musíš jít </a:t>
                      </a:r>
                      <a:r>
                        <a:rPr lang="cs-CZ" sz="1200" dirty="0" smtClean="0"/>
                        <a:t>parkem,</a:t>
                      </a:r>
                      <a:r>
                        <a:rPr lang="cs-CZ" sz="1200" b="1" dirty="0" smtClean="0"/>
                        <a:t>skrz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smtClean="0"/>
                        <a:t>park</a:t>
                      </a:r>
                      <a:r>
                        <a:rPr lang="cs-CZ" sz="1200" dirty="0" smtClean="0"/>
                        <a:t>. (Tato předložka nahrazuje 7.pád v </a:t>
                      </a:r>
                      <a:r>
                        <a:rPr lang="cs-CZ" sz="1200" dirty="0" err="1" smtClean="0"/>
                        <a:t>čj</a:t>
                      </a:r>
                      <a:r>
                        <a:rPr lang="cs-CZ" sz="1200" dirty="0" smtClean="0"/>
                        <a:t>)</a:t>
                      </a:r>
                      <a:endParaRPr lang="cs-CZ" sz="1200" dirty="0"/>
                    </a:p>
                  </a:txBody>
                  <a:tcPr/>
                </a:tc>
              </a:tr>
              <a:tr h="469031">
                <a:tc>
                  <a:txBody>
                    <a:bodyPr/>
                    <a:lstStyle/>
                    <a:p>
                      <a:pPr algn="ctr"/>
                      <a:r>
                        <a:rPr lang="cs-CZ" sz="1200" b="0" dirty="0" err="1" smtClean="0"/>
                        <a:t>für</a:t>
                      </a:r>
                      <a:endParaRPr lang="cs-CZ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pro, za, na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 smtClean="0"/>
                        <a:t>Ich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brauche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Geld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b="1" dirty="0" err="1" smtClean="0"/>
                        <a:t>f</a:t>
                      </a:r>
                      <a:r>
                        <a:rPr lang="cs-CZ" sz="1200" b="1" u="none" dirty="0" err="1" smtClean="0"/>
                        <a:t>ür</a:t>
                      </a:r>
                      <a:r>
                        <a:rPr lang="cs-CZ" sz="1200" b="0" u="none" baseline="0" dirty="0" smtClean="0"/>
                        <a:t> </a:t>
                      </a:r>
                      <a:r>
                        <a:rPr lang="cs-CZ" sz="1200" b="0" u="none" baseline="0" dirty="0" err="1" smtClean="0"/>
                        <a:t>die</a:t>
                      </a:r>
                      <a:r>
                        <a:rPr lang="cs-CZ" sz="1200" b="0" u="none" baseline="0" dirty="0" smtClean="0"/>
                        <a:t> </a:t>
                      </a:r>
                      <a:r>
                        <a:rPr lang="cs-CZ" sz="1200" b="0" u="none" baseline="0" dirty="0" err="1" smtClean="0"/>
                        <a:t>Reise</a:t>
                      </a:r>
                      <a:r>
                        <a:rPr lang="cs-CZ" sz="1200" b="0" u="none" baseline="0" dirty="0" smtClean="0"/>
                        <a:t>.</a:t>
                      </a:r>
                      <a:br>
                        <a:rPr lang="cs-CZ" sz="1200" b="0" u="none" baseline="0" dirty="0" smtClean="0"/>
                      </a:br>
                      <a:r>
                        <a:rPr lang="cs-CZ" sz="1200" b="0" u="none" baseline="0" dirty="0" err="1" smtClean="0"/>
                        <a:t>Er</a:t>
                      </a:r>
                      <a:r>
                        <a:rPr lang="cs-CZ" sz="1200" b="0" u="none" baseline="0" dirty="0" smtClean="0"/>
                        <a:t> </a:t>
                      </a:r>
                      <a:r>
                        <a:rPr lang="cs-CZ" sz="1200" b="0" u="none" baseline="0" dirty="0" err="1" smtClean="0"/>
                        <a:t>zählt</a:t>
                      </a:r>
                      <a:r>
                        <a:rPr lang="cs-CZ" sz="1200" b="0" u="none" baseline="0" dirty="0" smtClean="0"/>
                        <a:t> </a:t>
                      </a:r>
                      <a:r>
                        <a:rPr lang="cs-CZ" sz="1200" b="1" u="none" baseline="0" dirty="0" err="1" smtClean="0"/>
                        <a:t>für</a:t>
                      </a:r>
                      <a:r>
                        <a:rPr lang="cs-CZ" sz="1200" b="0" u="none" baseline="0" dirty="0" smtClean="0"/>
                        <a:t> </a:t>
                      </a:r>
                      <a:r>
                        <a:rPr lang="cs-CZ" sz="1200" b="0" u="none" baseline="0" dirty="0" err="1" smtClean="0"/>
                        <a:t>alle</a:t>
                      </a:r>
                      <a:r>
                        <a:rPr lang="cs-CZ" sz="1200" b="0" u="none" baseline="0" dirty="0" smtClean="0"/>
                        <a:t>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Potřebuji</a:t>
                      </a:r>
                      <a:r>
                        <a:rPr lang="cs-CZ" sz="1200" baseline="0" dirty="0" smtClean="0"/>
                        <a:t> peníze </a:t>
                      </a:r>
                      <a:r>
                        <a:rPr lang="cs-CZ" sz="1200" b="1" baseline="0" dirty="0" smtClean="0"/>
                        <a:t>na</a:t>
                      </a:r>
                      <a:r>
                        <a:rPr lang="cs-CZ" sz="1200" baseline="0" dirty="0" smtClean="0"/>
                        <a:t> cestu.</a:t>
                      </a:r>
                      <a:br>
                        <a:rPr lang="cs-CZ" sz="1200" baseline="0" dirty="0" smtClean="0"/>
                      </a:br>
                      <a:r>
                        <a:rPr lang="cs-CZ" sz="1200" baseline="0" dirty="0" smtClean="0"/>
                        <a:t>Platí </a:t>
                      </a:r>
                      <a:r>
                        <a:rPr lang="cs-CZ" sz="1200" b="1" baseline="0" dirty="0" smtClean="0"/>
                        <a:t>za</a:t>
                      </a:r>
                      <a:r>
                        <a:rPr lang="cs-CZ" sz="1200" baseline="0" dirty="0" smtClean="0"/>
                        <a:t> všechny</a:t>
                      </a:r>
                      <a:r>
                        <a:rPr lang="cs-CZ" sz="1200" baseline="0" dirty="0" smtClean="0"/>
                        <a:t>.</a:t>
                      </a:r>
                    </a:p>
                    <a:p>
                      <a:pPr algn="l"/>
                      <a:endParaRPr lang="cs-CZ" sz="1200" baseline="0" dirty="0" smtClean="0"/>
                    </a:p>
                    <a:p>
                      <a:pPr algn="l"/>
                      <a:endParaRPr lang="cs-CZ" sz="1200" dirty="0"/>
                    </a:p>
                  </a:txBody>
                  <a:tcPr/>
                </a:tc>
              </a:tr>
              <a:tr h="46903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err="1" smtClean="0"/>
                        <a:t>gegen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proti,</a:t>
                      </a:r>
                      <a:r>
                        <a:rPr lang="cs-CZ" sz="1200" baseline="0" dirty="0" smtClean="0"/>
                        <a:t> kolem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 smtClean="0"/>
                        <a:t>Was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hast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du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b="1" dirty="0" err="1" smtClean="0"/>
                        <a:t>gegen</a:t>
                      </a:r>
                      <a:r>
                        <a:rPr lang="cs-CZ" sz="1200" b="1" dirty="0" smtClean="0"/>
                        <a:t> </a:t>
                      </a:r>
                      <a:r>
                        <a:rPr lang="cs-CZ" sz="1200" dirty="0" err="1" smtClean="0"/>
                        <a:t>ihn</a:t>
                      </a:r>
                      <a:r>
                        <a:rPr lang="cs-CZ" sz="1200" dirty="0" smtClean="0"/>
                        <a:t>?</a:t>
                      </a:r>
                      <a:br>
                        <a:rPr lang="cs-CZ" sz="1200" dirty="0" smtClean="0"/>
                      </a:br>
                      <a:r>
                        <a:rPr lang="cs-CZ" sz="1200" dirty="0" err="1" smtClean="0"/>
                        <a:t>Wir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kommen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b="1" dirty="0" err="1" smtClean="0"/>
                        <a:t>gegen</a:t>
                      </a:r>
                      <a:r>
                        <a:rPr lang="cs-CZ" sz="1200" b="1" dirty="0" smtClean="0"/>
                        <a:t> </a:t>
                      </a:r>
                      <a:r>
                        <a:rPr lang="cs-CZ" sz="1200" dirty="0" err="1" smtClean="0"/>
                        <a:t>Mittag</a:t>
                      </a:r>
                      <a:r>
                        <a:rPr lang="cs-CZ" sz="1200" dirty="0" smtClean="0"/>
                        <a:t>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Co </a:t>
                      </a:r>
                      <a:r>
                        <a:rPr lang="cs-CZ" sz="1200" b="1" dirty="0" smtClean="0"/>
                        <a:t>proti</a:t>
                      </a:r>
                      <a:r>
                        <a:rPr lang="cs-CZ" sz="1200" dirty="0" smtClean="0"/>
                        <a:t> němu máš?</a:t>
                      </a:r>
                      <a:br>
                        <a:rPr lang="cs-CZ" sz="1200" dirty="0" smtClean="0"/>
                      </a:br>
                      <a:r>
                        <a:rPr lang="cs-CZ" sz="1200" dirty="0" smtClean="0"/>
                        <a:t>Přijdeme </a:t>
                      </a:r>
                      <a:r>
                        <a:rPr lang="cs-CZ" sz="1200" b="1" dirty="0" smtClean="0"/>
                        <a:t>kolem</a:t>
                      </a:r>
                      <a:r>
                        <a:rPr lang="cs-CZ" sz="1200" baseline="0" dirty="0" smtClean="0"/>
                        <a:t> poledne</a:t>
                      </a:r>
                      <a:r>
                        <a:rPr lang="cs-CZ" sz="1200" baseline="0" dirty="0" smtClean="0"/>
                        <a:t>.</a:t>
                      </a:r>
                    </a:p>
                    <a:p>
                      <a:pPr algn="l"/>
                      <a:endParaRPr lang="cs-CZ" sz="1200" baseline="0" dirty="0" smtClean="0"/>
                    </a:p>
                    <a:p>
                      <a:pPr algn="l"/>
                      <a:endParaRPr lang="cs-CZ" sz="1200" dirty="0"/>
                    </a:p>
                  </a:txBody>
                  <a:tcPr/>
                </a:tc>
              </a:tr>
              <a:tr h="335679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ohne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bez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 smtClean="0"/>
                        <a:t>Ich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dirty="0" err="1" smtClean="0"/>
                        <a:t>komme</a:t>
                      </a:r>
                      <a:r>
                        <a:rPr lang="cs-CZ" sz="1200" dirty="0" smtClean="0"/>
                        <a:t> </a:t>
                      </a:r>
                      <a:r>
                        <a:rPr lang="cs-CZ" sz="1200" b="1" dirty="0" smtClean="0"/>
                        <a:t>ohne</a:t>
                      </a:r>
                      <a:r>
                        <a:rPr lang="cs-CZ" sz="1200" b="1" baseline="0" dirty="0" smtClean="0"/>
                        <a:t> </a:t>
                      </a:r>
                      <a:r>
                        <a:rPr lang="cs-CZ" sz="1200" baseline="0" dirty="0" err="1" smtClean="0"/>
                        <a:t>meine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Schwester</a:t>
                      </a:r>
                      <a:r>
                        <a:rPr lang="cs-CZ" sz="1200" baseline="0" dirty="0" smtClean="0"/>
                        <a:t>.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Přijdu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="1" baseline="0" dirty="0" smtClean="0"/>
                        <a:t>bez</a:t>
                      </a:r>
                      <a:r>
                        <a:rPr lang="cs-CZ" sz="1200" baseline="0" dirty="0" smtClean="0"/>
                        <a:t> sestry</a:t>
                      </a:r>
                      <a:r>
                        <a:rPr lang="cs-CZ" sz="1200" baseline="0" dirty="0" smtClean="0"/>
                        <a:t>.</a:t>
                      </a:r>
                    </a:p>
                    <a:p>
                      <a:pPr algn="l"/>
                      <a:endParaRPr lang="cs-CZ" sz="1200" baseline="0" dirty="0" smtClean="0"/>
                    </a:p>
                    <a:p>
                      <a:pPr algn="l"/>
                      <a:endParaRPr lang="cs-CZ" sz="1200" dirty="0"/>
                    </a:p>
                  </a:txBody>
                  <a:tcPr/>
                </a:tc>
              </a:tr>
              <a:tr h="469031"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um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 smtClean="0"/>
                        <a:t>kolem, v,</a:t>
                      </a:r>
                      <a:r>
                        <a:rPr lang="cs-CZ" sz="1200" baseline="0" dirty="0" smtClean="0"/>
                        <a:t> o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err="1" smtClean="0"/>
                        <a:t>Ich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komme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="1" baseline="0" dirty="0" smtClean="0"/>
                        <a:t>um </a:t>
                      </a:r>
                      <a:r>
                        <a:rPr lang="cs-CZ" sz="1200" baseline="0" dirty="0" smtClean="0"/>
                        <a:t>19 </a:t>
                      </a:r>
                      <a:r>
                        <a:rPr lang="cs-CZ" sz="1200" baseline="0" dirty="0" err="1" smtClean="0"/>
                        <a:t>Uhr</a:t>
                      </a:r>
                      <a:r>
                        <a:rPr lang="cs-CZ" sz="1200" baseline="0" dirty="0" smtClean="0"/>
                        <a:t> nach </a:t>
                      </a:r>
                      <a:r>
                        <a:rPr lang="cs-CZ" sz="1200" baseline="0" dirty="0" err="1" smtClean="0"/>
                        <a:t>Hause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zurück</a:t>
                      </a:r>
                      <a:r>
                        <a:rPr lang="cs-CZ" sz="1200" baseline="0" dirty="0" smtClean="0"/>
                        <a:t>.</a:t>
                      </a:r>
                      <a:br>
                        <a:rPr lang="cs-CZ" sz="1200" baseline="0" dirty="0" smtClean="0"/>
                      </a:br>
                      <a:r>
                        <a:rPr lang="cs-CZ" sz="1200" baseline="0" dirty="0" err="1" smtClean="0"/>
                        <a:t>Ich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bin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schon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="1" baseline="0" dirty="0" smtClean="0"/>
                        <a:t>um </a:t>
                      </a:r>
                      <a:r>
                        <a:rPr lang="cs-CZ" sz="1200" baseline="0" dirty="0" err="1" smtClean="0"/>
                        <a:t>die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Ecke</a:t>
                      </a:r>
                      <a:endParaRPr lang="cs-CZ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dirty="0" smtClean="0"/>
                        <a:t>Zpět</a:t>
                      </a:r>
                      <a:r>
                        <a:rPr lang="cs-CZ" sz="1200" baseline="0" dirty="0" smtClean="0"/>
                        <a:t> domů přijdu </a:t>
                      </a:r>
                      <a:r>
                        <a:rPr lang="cs-CZ" sz="1200" b="1" baseline="0" dirty="0" smtClean="0"/>
                        <a:t>v</a:t>
                      </a:r>
                      <a:r>
                        <a:rPr lang="cs-CZ" sz="1200" baseline="0" dirty="0" smtClean="0"/>
                        <a:t> 19 hodin.</a:t>
                      </a:r>
                      <a:br>
                        <a:rPr lang="cs-CZ" sz="1200" baseline="0" dirty="0" smtClean="0"/>
                      </a:br>
                      <a:r>
                        <a:rPr lang="cs-CZ" sz="1200" baseline="0" dirty="0" smtClean="0"/>
                        <a:t>Už jsem </a:t>
                      </a:r>
                      <a:r>
                        <a:rPr lang="cs-CZ" sz="1200" b="1" baseline="0" dirty="0" smtClean="0"/>
                        <a:t>za</a:t>
                      </a:r>
                      <a:r>
                        <a:rPr lang="cs-CZ" sz="1200" baseline="0" dirty="0" smtClean="0"/>
                        <a:t> rohem</a:t>
                      </a:r>
                      <a:r>
                        <a:rPr lang="cs-CZ" sz="1200" baseline="0" dirty="0" smtClean="0"/>
                        <a:t>.</a:t>
                      </a:r>
                    </a:p>
                    <a:p>
                      <a:pPr algn="l"/>
                      <a:endParaRPr lang="cs-CZ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Skloňování podstatných jmen 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988840"/>
          <a:ext cx="7239000" cy="18995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37911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mužský</a:t>
                      </a:r>
                      <a:r>
                        <a:rPr lang="cs-CZ" baseline="0" dirty="0" smtClean="0"/>
                        <a:t> rod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ženský rod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středn</a:t>
                      </a:r>
                      <a:r>
                        <a:rPr lang="cs-CZ" baseline="0" dirty="0" smtClean="0"/>
                        <a:t>í rod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plurál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p.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die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das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die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2. p.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der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3.</a:t>
                      </a:r>
                      <a:r>
                        <a:rPr lang="cs-CZ" baseline="0" dirty="0" smtClean="0"/>
                        <a:t> p.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dem</a:t>
                      </a:r>
                      <a:r>
                        <a:rPr lang="cs-CZ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dem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den</a:t>
                      </a:r>
                      <a:endParaRPr lang="cs-CZ" dirty="0"/>
                    </a:p>
                  </a:txBody>
                  <a:tcPr/>
                </a:tc>
              </a:tr>
              <a:tr h="407923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4. p.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den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die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das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err="1" smtClean="0"/>
                        <a:t>die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467544" y="4221088"/>
            <a:ext cx="7056784" cy="181588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Po předložce se 4. pádem použijeme člen ve tvaru den, </a:t>
            </a:r>
            <a:r>
              <a:rPr lang="cs-CZ" sz="1400" dirty="0" err="1" smtClean="0"/>
              <a:t>die</a:t>
            </a:r>
            <a:r>
              <a:rPr lang="cs-CZ" sz="1400" dirty="0" smtClean="0"/>
              <a:t>, </a:t>
            </a:r>
            <a:r>
              <a:rPr lang="cs-CZ" sz="1400" dirty="0" err="1" smtClean="0"/>
              <a:t>das</a:t>
            </a:r>
            <a:r>
              <a:rPr lang="cs-CZ" sz="1400" dirty="0" smtClean="0"/>
              <a:t> a </a:t>
            </a:r>
            <a:r>
              <a:rPr lang="cs-CZ" sz="1400" dirty="0" err="1" smtClean="0"/>
              <a:t>die</a:t>
            </a:r>
            <a:r>
              <a:rPr lang="cs-CZ" sz="1400" dirty="0" smtClean="0"/>
              <a:t>.</a:t>
            </a:r>
          </a:p>
          <a:p>
            <a:endParaRPr lang="cs-CZ" sz="1400" dirty="0" smtClean="0"/>
          </a:p>
          <a:p>
            <a:r>
              <a:rPr lang="cs-CZ" sz="1400" dirty="0" smtClean="0"/>
              <a:t>Např. </a:t>
            </a:r>
          </a:p>
          <a:p>
            <a:r>
              <a:rPr lang="cs-CZ" sz="1400" dirty="0" err="1" smtClean="0"/>
              <a:t>Ich</a:t>
            </a:r>
            <a:r>
              <a:rPr lang="cs-CZ" sz="1400" dirty="0" smtClean="0"/>
              <a:t> </a:t>
            </a:r>
            <a:r>
              <a:rPr lang="cs-CZ" sz="1400" dirty="0" err="1" smtClean="0"/>
              <a:t>gehe</a:t>
            </a:r>
            <a:r>
              <a:rPr lang="cs-CZ" sz="1400" dirty="0" smtClean="0"/>
              <a:t> durch den Park.</a:t>
            </a:r>
          </a:p>
          <a:p>
            <a:r>
              <a:rPr lang="cs-CZ" sz="1400" dirty="0" smtClean="0"/>
              <a:t>Der </a:t>
            </a:r>
            <a:r>
              <a:rPr lang="cs-CZ" sz="1400" dirty="0" err="1" smtClean="0"/>
              <a:t>Supermarkt</a:t>
            </a:r>
            <a:r>
              <a:rPr lang="cs-CZ" sz="1400" dirty="0" smtClean="0"/>
              <a:t> </a:t>
            </a:r>
            <a:r>
              <a:rPr lang="cs-CZ" sz="1400" dirty="0" err="1" smtClean="0"/>
              <a:t>ist</a:t>
            </a:r>
            <a:r>
              <a:rPr lang="cs-CZ" sz="1400" dirty="0" smtClean="0"/>
              <a:t> um </a:t>
            </a:r>
            <a:r>
              <a:rPr lang="cs-CZ" sz="1400" dirty="0" err="1" smtClean="0"/>
              <a:t>die</a:t>
            </a:r>
            <a:r>
              <a:rPr lang="cs-CZ" sz="1400" dirty="0" smtClean="0"/>
              <a:t> </a:t>
            </a:r>
            <a:r>
              <a:rPr lang="cs-CZ" sz="1400" dirty="0" err="1" smtClean="0"/>
              <a:t>Ecke</a:t>
            </a:r>
            <a:r>
              <a:rPr lang="cs-CZ" sz="1400" dirty="0" smtClean="0"/>
              <a:t>.</a:t>
            </a:r>
            <a:endParaRPr lang="cs-CZ" sz="1400" dirty="0" smtClean="0"/>
          </a:p>
          <a:p>
            <a:r>
              <a:rPr lang="cs-CZ" sz="1400" dirty="0" err="1" smtClean="0"/>
              <a:t>Das</a:t>
            </a:r>
            <a:r>
              <a:rPr lang="cs-CZ" sz="1400" dirty="0" smtClean="0"/>
              <a:t> </a:t>
            </a:r>
            <a:r>
              <a:rPr lang="cs-CZ" sz="1400" dirty="0" err="1" smtClean="0"/>
              <a:t>Geld</a:t>
            </a:r>
            <a:r>
              <a:rPr lang="cs-CZ" sz="1400" dirty="0" smtClean="0"/>
              <a:t> </a:t>
            </a:r>
            <a:r>
              <a:rPr lang="cs-CZ" sz="1400" dirty="0" err="1" smtClean="0"/>
              <a:t>brauche</a:t>
            </a:r>
            <a:r>
              <a:rPr lang="cs-CZ" sz="1400" dirty="0" smtClean="0"/>
              <a:t> </a:t>
            </a:r>
            <a:r>
              <a:rPr lang="cs-CZ" sz="1400" dirty="0" err="1" smtClean="0"/>
              <a:t>ich</a:t>
            </a:r>
            <a:r>
              <a:rPr lang="cs-CZ" sz="1400" dirty="0" smtClean="0"/>
              <a:t> </a:t>
            </a:r>
            <a:r>
              <a:rPr lang="cs-CZ" sz="1400" dirty="0" err="1" smtClean="0"/>
              <a:t>für</a:t>
            </a:r>
            <a:r>
              <a:rPr lang="cs-CZ" sz="1400" dirty="0" smtClean="0"/>
              <a:t> </a:t>
            </a:r>
            <a:r>
              <a:rPr lang="cs-CZ" sz="1400" dirty="0" err="1" smtClean="0"/>
              <a:t>das</a:t>
            </a:r>
            <a:r>
              <a:rPr lang="cs-CZ" sz="1400" dirty="0" smtClean="0"/>
              <a:t> </a:t>
            </a:r>
            <a:r>
              <a:rPr lang="cs-CZ" sz="1400" dirty="0" err="1" smtClean="0"/>
              <a:t>Geschenk</a:t>
            </a:r>
            <a:r>
              <a:rPr lang="cs-CZ" sz="1400" dirty="0" smtClean="0"/>
              <a:t>.</a:t>
            </a:r>
          </a:p>
          <a:p>
            <a:r>
              <a:rPr lang="cs-CZ" sz="1400" dirty="0" err="1" smtClean="0"/>
              <a:t>Wir</a:t>
            </a:r>
            <a:r>
              <a:rPr lang="cs-CZ" sz="1400" dirty="0" smtClean="0"/>
              <a:t> </a:t>
            </a:r>
            <a:r>
              <a:rPr lang="cs-CZ" sz="1400" smtClean="0"/>
              <a:t>spielen </a:t>
            </a:r>
            <a:r>
              <a:rPr lang="cs-CZ" sz="1400" dirty="0" err="1" smtClean="0"/>
              <a:t>heute</a:t>
            </a:r>
            <a:r>
              <a:rPr lang="cs-CZ" sz="1400" dirty="0" smtClean="0"/>
              <a:t> </a:t>
            </a:r>
            <a:r>
              <a:rPr lang="cs-CZ" sz="1400" dirty="0" err="1" smtClean="0"/>
              <a:t>gegen</a:t>
            </a:r>
            <a:r>
              <a:rPr lang="cs-CZ" sz="1400" dirty="0" smtClean="0"/>
              <a:t> </a:t>
            </a:r>
            <a:r>
              <a:rPr lang="cs-CZ" sz="1400" dirty="0" err="1" smtClean="0"/>
              <a:t>zwei</a:t>
            </a:r>
            <a:r>
              <a:rPr lang="cs-CZ" sz="1400" dirty="0" smtClean="0"/>
              <a:t> </a:t>
            </a:r>
            <a:r>
              <a:rPr lang="cs-CZ" sz="1400" dirty="0" err="1" smtClean="0"/>
              <a:t>Mannschaften</a:t>
            </a:r>
            <a:r>
              <a:rPr lang="cs-CZ" sz="1400" dirty="0" smtClean="0"/>
              <a:t>. </a:t>
            </a:r>
            <a:r>
              <a:rPr lang="cs-CZ" sz="1400" dirty="0" err="1" smtClean="0"/>
              <a:t>Wir</a:t>
            </a:r>
            <a:r>
              <a:rPr lang="cs-CZ" sz="1400" dirty="0" smtClean="0"/>
              <a:t> </a:t>
            </a:r>
            <a:r>
              <a:rPr lang="cs-CZ" sz="1400" dirty="0" err="1" smtClean="0"/>
              <a:t>spielen</a:t>
            </a:r>
            <a:r>
              <a:rPr lang="cs-CZ" sz="1400" dirty="0" smtClean="0"/>
              <a:t> </a:t>
            </a:r>
            <a:r>
              <a:rPr lang="cs-CZ" sz="1400" dirty="0" err="1" smtClean="0"/>
              <a:t>gegen</a:t>
            </a:r>
            <a:r>
              <a:rPr lang="cs-CZ" sz="1400" dirty="0" smtClean="0"/>
              <a:t> </a:t>
            </a:r>
            <a:r>
              <a:rPr lang="cs-CZ" sz="1400" dirty="0" err="1" smtClean="0"/>
              <a:t>die</a:t>
            </a:r>
            <a:r>
              <a:rPr lang="cs-CZ" sz="1400" dirty="0" smtClean="0"/>
              <a:t> </a:t>
            </a:r>
            <a:r>
              <a:rPr lang="cs-CZ" sz="1400" dirty="0" err="1" smtClean="0"/>
              <a:t>Mannschaften</a:t>
            </a:r>
            <a:r>
              <a:rPr lang="cs-CZ" sz="1400" dirty="0" smtClean="0"/>
              <a:t> </a:t>
            </a:r>
            <a:r>
              <a:rPr lang="cs-CZ" sz="1400" dirty="0" err="1" smtClean="0"/>
              <a:t>aus</a:t>
            </a:r>
            <a:r>
              <a:rPr lang="cs-CZ" sz="1400" dirty="0" smtClean="0"/>
              <a:t> </a:t>
            </a:r>
            <a:r>
              <a:rPr lang="cs-CZ" sz="1400" dirty="0" err="1" smtClean="0"/>
              <a:t>Leipzig</a:t>
            </a:r>
            <a:r>
              <a:rPr lang="cs-CZ" sz="1400" dirty="0" smtClean="0"/>
              <a:t> </a:t>
            </a:r>
            <a:r>
              <a:rPr lang="cs-CZ" sz="1400" dirty="0" err="1" smtClean="0"/>
              <a:t>und</a:t>
            </a:r>
            <a:r>
              <a:rPr lang="cs-CZ" sz="1400" dirty="0" smtClean="0"/>
              <a:t> Berlin.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Procvičování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Doplňte předložku:</a:t>
            </a:r>
          </a:p>
          <a:p>
            <a:endParaRPr lang="cs-CZ" dirty="0" smtClean="0"/>
          </a:p>
          <a:p>
            <a:r>
              <a:rPr lang="cs-CZ" sz="2000" dirty="0" smtClean="0"/>
              <a:t>Martin </a:t>
            </a:r>
            <a:r>
              <a:rPr lang="cs-CZ" sz="2000" dirty="0" err="1" smtClean="0"/>
              <a:t>braucht</a:t>
            </a:r>
            <a:r>
              <a:rPr lang="cs-CZ" sz="2000" dirty="0" smtClean="0"/>
              <a:t> </a:t>
            </a:r>
            <a:r>
              <a:rPr lang="cs-CZ" sz="2000" dirty="0" err="1" smtClean="0"/>
              <a:t>ein</a:t>
            </a:r>
            <a:r>
              <a:rPr lang="cs-CZ" sz="2000" dirty="0" smtClean="0"/>
              <a:t> </a:t>
            </a:r>
            <a:r>
              <a:rPr lang="cs-CZ" sz="2000" dirty="0" err="1" smtClean="0"/>
              <a:t>Geschenk</a:t>
            </a:r>
            <a:r>
              <a:rPr lang="cs-CZ" sz="2000" dirty="0" smtClean="0"/>
              <a:t> ______ </a:t>
            </a:r>
            <a:r>
              <a:rPr lang="cs-CZ" sz="2000" dirty="0" err="1" smtClean="0"/>
              <a:t>seine</a:t>
            </a:r>
            <a:r>
              <a:rPr lang="cs-CZ" sz="2000" dirty="0" smtClean="0"/>
              <a:t> </a:t>
            </a:r>
            <a:r>
              <a:rPr lang="cs-CZ" sz="2000" dirty="0" err="1" smtClean="0"/>
              <a:t>Freundin</a:t>
            </a:r>
            <a:r>
              <a:rPr lang="cs-CZ" sz="2000" dirty="0" smtClean="0"/>
              <a:t> </a:t>
            </a:r>
            <a:r>
              <a:rPr lang="cs-CZ" sz="2000" dirty="0" err="1" smtClean="0"/>
              <a:t>Stefanie</a:t>
            </a:r>
            <a:r>
              <a:rPr lang="cs-CZ" sz="2000" dirty="0" smtClean="0"/>
              <a:t>.</a:t>
            </a:r>
          </a:p>
          <a:p>
            <a:endParaRPr lang="cs-CZ" dirty="0" smtClean="0"/>
          </a:p>
          <a:p>
            <a:r>
              <a:rPr lang="cs-CZ" sz="2000" dirty="0" err="1" smtClean="0"/>
              <a:t>Er</a:t>
            </a:r>
            <a:r>
              <a:rPr lang="cs-CZ" sz="2000" dirty="0" smtClean="0"/>
              <a:t> </a:t>
            </a:r>
            <a:r>
              <a:rPr lang="cs-CZ" sz="2000" dirty="0" err="1" smtClean="0"/>
              <a:t>muss</a:t>
            </a:r>
            <a:r>
              <a:rPr lang="cs-CZ" sz="2000" dirty="0" smtClean="0"/>
              <a:t> </a:t>
            </a:r>
            <a:r>
              <a:rPr lang="cs-CZ" sz="2000" dirty="0" err="1" smtClean="0"/>
              <a:t>ein</a:t>
            </a:r>
            <a:r>
              <a:rPr lang="cs-CZ" sz="2000" dirty="0" smtClean="0"/>
              <a:t> </a:t>
            </a:r>
            <a:r>
              <a:rPr lang="cs-CZ" sz="2000" dirty="0" err="1" smtClean="0"/>
              <a:t>Geschenk</a:t>
            </a:r>
            <a:r>
              <a:rPr lang="cs-CZ" sz="2000" dirty="0" smtClean="0"/>
              <a:t> ______ </a:t>
            </a:r>
            <a:r>
              <a:rPr lang="cs-CZ" sz="2000" dirty="0" err="1" smtClean="0"/>
              <a:t>Donnerstag</a:t>
            </a:r>
            <a:r>
              <a:rPr lang="cs-CZ" sz="2000" dirty="0" smtClean="0"/>
              <a:t> </a:t>
            </a:r>
            <a:r>
              <a:rPr lang="cs-CZ" sz="2000" dirty="0" err="1" smtClean="0"/>
              <a:t>besorgen</a:t>
            </a:r>
            <a:r>
              <a:rPr lang="cs-CZ" sz="2000" dirty="0" smtClean="0"/>
              <a:t>.</a:t>
            </a:r>
            <a:br>
              <a:rPr lang="cs-CZ" sz="2000" dirty="0" smtClean="0"/>
            </a:br>
            <a:endParaRPr lang="cs-CZ" sz="2000" dirty="0" smtClean="0"/>
          </a:p>
          <a:p>
            <a:r>
              <a:rPr lang="cs-CZ" sz="2000" dirty="0" smtClean="0"/>
              <a:t>_____ </a:t>
            </a:r>
            <a:r>
              <a:rPr lang="cs-CZ" sz="2000" dirty="0" err="1" smtClean="0"/>
              <a:t>die</a:t>
            </a:r>
            <a:r>
              <a:rPr lang="cs-CZ" sz="2000" dirty="0" smtClean="0"/>
              <a:t> </a:t>
            </a:r>
            <a:r>
              <a:rPr lang="cs-CZ" sz="2000" dirty="0" err="1" smtClean="0"/>
              <a:t>Ecke</a:t>
            </a:r>
            <a:r>
              <a:rPr lang="cs-CZ" sz="2000" dirty="0" smtClean="0"/>
              <a:t> </a:t>
            </a:r>
            <a:r>
              <a:rPr lang="cs-CZ" sz="2000" dirty="0" err="1" smtClean="0"/>
              <a:t>ist</a:t>
            </a:r>
            <a:r>
              <a:rPr lang="cs-CZ" sz="2000" dirty="0" smtClean="0"/>
              <a:t> </a:t>
            </a:r>
            <a:r>
              <a:rPr lang="cs-CZ" sz="2000" dirty="0" err="1" smtClean="0"/>
              <a:t>ein</a:t>
            </a:r>
            <a:r>
              <a:rPr lang="cs-CZ" sz="2000" dirty="0" smtClean="0"/>
              <a:t> </a:t>
            </a:r>
            <a:r>
              <a:rPr lang="cs-CZ" sz="2000" dirty="0" err="1" smtClean="0"/>
              <a:t>Blumenladen</a:t>
            </a:r>
            <a:r>
              <a:rPr lang="cs-CZ" sz="2000" dirty="0" smtClean="0"/>
              <a:t>.</a:t>
            </a:r>
          </a:p>
          <a:p>
            <a:endParaRPr lang="cs-CZ" sz="2000" dirty="0" smtClean="0"/>
          </a:p>
          <a:p>
            <a:r>
              <a:rPr lang="cs-CZ" sz="2000" dirty="0" err="1" smtClean="0"/>
              <a:t>Sie</a:t>
            </a:r>
            <a:r>
              <a:rPr lang="cs-CZ" sz="2000" dirty="0" smtClean="0"/>
              <a:t> </a:t>
            </a:r>
            <a:r>
              <a:rPr lang="cs-CZ" sz="2000" dirty="0" err="1" smtClean="0"/>
              <a:t>hat</a:t>
            </a:r>
            <a:r>
              <a:rPr lang="cs-CZ" sz="2000" dirty="0" smtClean="0"/>
              <a:t> </a:t>
            </a:r>
            <a:r>
              <a:rPr lang="cs-CZ" sz="2000" dirty="0" err="1" smtClean="0"/>
              <a:t>etwas</a:t>
            </a:r>
            <a:r>
              <a:rPr lang="cs-CZ" sz="2000" dirty="0" smtClean="0"/>
              <a:t> </a:t>
            </a:r>
            <a:r>
              <a:rPr lang="cs-CZ" sz="2000" dirty="0" smtClean="0"/>
              <a:t>______ </a:t>
            </a:r>
            <a:r>
              <a:rPr lang="cs-CZ" sz="2000" dirty="0" err="1" smtClean="0"/>
              <a:t>Blumen</a:t>
            </a:r>
            <a:r>
              <a:rPr lang="cs-CZ" sz="2000" dirty="0" smtClean="0"/>
              <a:t>, </a:t>
            </a:r>
            <a:r>
              <a:rPr lang="cs-CZ" sz="2000" dirty="0" err="1" smtClean="0"/>
              <a:t>darum</a:t>
            </a:r>
            <a:r>
              <a:rPr lang="cs-CZ" sz="2000" dirty="0" smtClean="0"/>
              <a:t> </a:t>
            </a:r>
            <a:r>
              <a:rPr lang="cs-CZ" sz="2000" dirty="0" err="1" smtClean="0"/>
              <a:t>muss</a:t>
            </a:r>
            <a:r>
              <a:rPr lang="cs-CZ" sz="2000" dirty="0" smtClean="0"/>
              <a:t> </a:t>
            </a:r>
            <a:r>
              <a:rPr lang="cs-CZ" sz="2000" dirty="0" err="1" smtClean="0"/>
              <a:t>er</a:t>
            </a:r>
            <a:r>
              <a:rPr lang="cs-CZ" sz="2000" dirty="0" smtClean="0"/>
              <a:t> </a:t>
            </a:r>
            <a:r>
              <a:rPr lang="cs-CZ" sz="2000" dirty="0" err="1" smtClean="0"/>
              <a:t>ein</a:t>
            </a:r>
            <a:r>
              <a:rPr lang="cs-CZ" sz="2000" dirty="0" smtClean="0"/>
              <a:t> </a:t>
            </a:r>
            <a:r>
              <a:rPr lang="cs-CZ" sz="2000" dirty="0" err="1" smtClean="0"/>
              <a:t>neues</a:t>
            </a:r>
            <a:r>
              <a:rPr lang="cs-CZ" sz="2000" dirty="0" smtClean="0"/>
              <a:t> </a:t>
            </a:r>
            <a:r>
              <a:rPr lang="cs-CZ" sz="2000" dirty="0" err="1" smtClean="0"/>
              <a:t>Geschenk</a:t>
            </a:r>
            <a:r>
              <a:rPr lang="cs-CZ" sz="2000" dirty="0" smtClean="0"/>
              <a:t> </a:t>
            </a:r>
            <a:r>
              <a:rPr lang="cs-CZ" sz="2000" dirty="0" err="1" smtClean="0"/>
              <a:t>kaufen</a:t>
            </a:r>
            <a:r>
              <a:rPr lang="cs-CZ" sz="20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Procvičování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800" dirty="0" smtClean="0"/>
              <a:t>Přeložte věty s předložkou:</a:t>
            </a:r>
          </a:p>
          <a:p>
            <a:pPr>
              <a:buNone/>
            </a:pPr>
            <a:endParaRPr lang="cs-CZ" dirty="0" smtClean="0"/>
          </a:p>
          <a:p>
            <a:r>
              <a:rPr lang="cs-CZ" sz="1800" dirty="0" smtClean="0"/>
              <a:t>Přijdu </a:t>
            </a:r>
            <a:r>
              <a:rPr lang="cs-CZ" sz="1800" dirty="0" smtClean="0"/>
              <a:t>k</a:t>
            </a:r>
            <a:r>
              <a:rPr lang="cs-CZ" sz="1800" dirty="0" smtClean="0"/>
              <a:t> vám </a:t>
            </a:r>
            <a:r>
              <a:rPr lang="cs-CZ" sz="1800" dirty="0" smtClean="0"/>
              <a:t>okolo šesté.</a:t>
            </a:r>
          </a:p>
          <a:p>
            <a:endParaRPr lang="cs-CZ" sz="1800" dirty="0" smtClean="0"/>
          </a:p>
          <a:p>
            <a:endParaRPr lang="cs-CZ" sz="1800" dirty="0" smtClean="0"/>
          </a:p>
          <a:p>
            <a:r>
              <a:rPr lang="cs-CZ" sz="1800" dirty="0" smtClean="0"/>
              <a:t>Hraješ proti bratrovi?</a:t>
            </a:r>
          </a:p>
          <a:p>
            <a:endParaRPr lang="cs-CZ" sz="1800" dirty="0" smtClean="0"/>
          </a:p>
          <a:p>
            <a:endParaRPr lang="cs-CZ" sz="1800" dirty="0" smtClean="0"/>
          </a:p>
          <a:p>
            <a:r>
              <a:rPr lang="cs-CZ" sz="1800" dirty="0" smtClean="0"/>
              <a:t>Chodí Jan do školy přes </a:t>
            </a:r>
            <a:r>
              <a:rPr lang="cs-CZ" sz="1800" dirty="0" smtClean="0"/>
              <a:t>les/lesem?</a:t>
            </a:r>
            <a:endParaRPr lang="cs-CZ" sz="1800" dirty="0" smtClean="0"/>
          </a:p>
          <a:p>
            <a:pPr>
              <a:buNone/>
            </a:pP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endParaRPr lang="cs-CZ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Procvičování - řešení	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600" dirty="0" smtClean="0"/>
              <a:t>Doplňte předložku:</a:t>
            </a:r>
          </a:p>
          <a:p>
            <a:endParaRPr lang="cs-CZ" sz="1600" dirty="0" smtClean="0"/>
          </a:p>
          <a:p>
            <a:r>
              <a:rPr lang="cs-CZ" sz="1600" dirty="0" smtClean="0"/>
              <a:t>Martin </a:t>
            </a:r>
            <a:r>
              <a:rPr lang="cs-CZ" sz="1600" dirty="0" err="1" smtClean="0"/>
              <a:t>braucht</a:t>
            </a:r>
            <a:r>
              <a:rPr lang="cs-CZ" sz="1600" dirty="0" smtClean="0"/>
              <a:t> </a:t>
            </a:r>
            <a:r>
              <a:rPr lang="cs-CZ" sz="1600" dirty="0" err="1" smtClean="0"/>
              <a:t>ein</a:t>
            </a:r>
            <a:r>
              <a:rPr lang="cs-CZ" sz="1600" dirty="0" smtClean="0"/>
              <a:t> </a:t>
            </a:r>
            <a:r>
              <a:rPr lang="cs-CZ" sz="1600" dirty="0" err="1" smtClean="0"/>
              <a:t>Geschenk</a:t>
            </a:r>
            <a:r>
              <a:rPr lang="cs-CZ" sz="1600" dirty="0" smtClean="0"/>
              <a:t> </a:t>
            </a:r>
            <a:r>
              <a:rPr lang="cs-CZ" sz="1600" dirty="0" smtClean="0"/>
              <a:t>___</a:t>
            </a:r>
            <a:r>
              <a:rPr lang="cs-CZ" sz="1600" dirty="0" err="1" smtClean="0">
                <a:solidFill>
                  <a:srgbClr val="FF0000"/>
                </a:solidFill>
              </a:rPr>
              <a:t>für</a:t>
            </a:r>
            <a:r>
              <a:rPr lang="cs-CZ" sz="1600" dirty="0" smtClean="0">
                <a:solidFill>
                  <a:srgbClr val="FF0000"/>
                </a:solidFill>
              </a:rPr>
              <a:t>_</a:t>
            </a:r>
            <a:r>
              <a:rPr lang="cs-CZ" sz="1600" dirty="0" smtClean="0"/>
              <a:t>__ </a:t>
            </a:r>
            <a:r>
              <a:rPr lang="cs-CZ" sz="1600" dirty="0" err="1" smtClean="0"/>
              <a:t>seine</a:t>
            </a:r>
            <a:r>
              <a:rPr lang="cs-CZ" sz="1600" dirty="0" smtClean="0"/>
              <a:t> </a:t>
            </a:r>
            <a:r>
              <a:rPr lang="cs-CZ" sz="1600" dirty="0" err="1" smtClean="0"/>
              <a:t>Freundin</a:t>
            </a:r>
            <a:r>
              <a:rPr lang="cs-CZ" sz="1600" dirty="0" smtClean="0"/>
              <a:t> </a:t>
            </a:r>
            <a:r>
              <a:rPr lang="cs-CZ" sz="1600" dirty="0" err="1" smtClean="0"/>
              <a:t>Stefanie</a:t>
            </a:r>
            <a:r>
              <a:rPr lang="cs-CZ" sz="1600" dirty="0" smtClean="0"/>
              <a:t>.</a:t>
            </a:r>
          </a:p>
          <a:p>
            <a:endParaRPr lang="cs-CZ" sz="1600" dirty="0" smtClean="0"/>
          </a:p>
          <a:p>
            <a:r>
              <a:rPr lang="cs-CZ" sz="1600" dirty="0" err="1" smtClean="0"/>
              <a:t>Er</a:t>
            </a:r>
            <a:r>
              <a:rPr lang="cs-CZ" sz="1600" dirty="0" smtClean="0"/>
              <a:t> </a:t>
            </a:r>
            <a:r>
              <a:rPr lang="cs-CZ" sz="1600" dirty="0" err="1" smtClean="0"/>
              <a:t>muss</a:t>
            </a:r>
            <a:r>
              <a:rPr lang="cs-CZ" sz="1600" dirty="0" smtClean="0"/>
              <a:t> </a:t>
            </a:r>
            <a:r>
              <a:rPr lang="cs-CZ" sz="1600" dirty="0" err="1" smtClean="0"/>
              <a:t>ein</a:t>
            </a:r>
            <a:r>
              <a:rPr lang="cs-CZ" sz="1600" dirty="0" smtClean="0"/>
              <a:t> </a:t>
            </a:r>
            <a:r>
              <a:rPr lang="cs-CZ" sz="1600" dirty="0" err="1" smtClean="0"/>
              <a:t>Geschenk</a:t>
            </a:r>
            <a:r>
              <a:rPr lang="cs-CZ" sz="1600" dirty="0" smtClean="0"/>
              <a:t> </a:t>
            </a:r>
            <a:r>
              <a:rPr lang="cs-CZ" sz="1600" dirty="0" smtClean="0"/>
              <a:t>___</a:t>
            </a:r>
            <a:r>
              <a:rPr lang="cs-CZ" sz="1600" dirty="0" smtClean="0">
                <a:solidFill>
                  <a:srgbClr val="FF0000"/>
                </a:solidFill>
              </a:rPr>
              <a:t>bis_</a:t>
            </a:r>
            <a:r>
              <a:rPr lang="cs-CZ" sz="1600" dirty="0" smtClean="0"/>
              <a:t>__ </a:t>
            </a:r>
            <a:r>
              <a:rPr lang="cs-CZ" sz="1600" dirty="0" err="1" smtClean="0"/>
              <a:t>Donnerstag</a:t>
            </a:r>
            <a:r>
              <a:rPr lang="cs-CZ" sz="1600" dirty="0" smtClean="0"/>
              <a:t> </a:t>
            </a:r>
            <a:r>
              <a:rPr lang="cs-CZ" sz="1600" dirty="0" err="1" smtClean="0"/>
              <a:t>besorgen</a:t>
            </a:r>
            <a:r>
              <a:rPr lang="cs-CZ" sz="1600" dirty="0" smtClean="0"/>
              <a:t>.</a:t>
            </a:r>
            <a:br>
              <a:rPr lang="cs-CZ" sz="1600" dirty="0" smtClean="0"/>
            </a:br>
            <a:endParaRPr lang="cs-CZ" sz="1600" dirty="0" smtClean="0"/>
          </a:p>
          <a:p>
            <a:r>
              <a:rPr lang="cs-CZ" sz="1600" dirty="0" smtClean="0"/>
              <a:t>___</a:t>
            </a:r>
            <a:r>
              <a:rPr lang="cs-CZ" sz="1600" dirty="0" smtClean="0">
                <a:solidFill>
                  <a:srgbClr val="FF0000"/>
                </a:solidFill>
              </a:rPr>
              <a:t>Um</a:t>
            </a:r>
            <a:r>
              <a:rPr lang="cs-CZ" sz="1600" dirty="0" smtClean="0"/>
              <a:t>__ </a:t>
            </a:r>
            <a:r>
              <a:rPr lang="cs-CZ" sz="1600" dirty="0" err="1" smtClean="0"/>
              <a:t>die</a:t>
            </a:r>
            <a:r>
              <a:rPr lang="cs-CZ" sz="1600" dirty="0" smtClean="0"/>
              <a:t> </a:t>
            </a:r>
            <a:r>
              <a:rPr lang="cs-CZ" sz="1600" dirty="0" err="1" smtClean="0"/>
              <a:t>Ecke</a:t>
            </a:r>
            <a:r>
              <a:rPr lang="cs-CZ" sz="1600" dirty="0" smtClean="0"/>
              <a:t> </a:t>
            </a:r>
            <a:r>
              <a:rPr lang="cs-CZ" sz="1600" dirty="0" err="1" smtClean="0"/>
              <a:t>ist</a:t>
            </a:r>
            <a:r>
              <a:rPr lang="cs-CZ" sz="1600" dirty="0" smtClean="0"/>
              <a:t> </a:t>
            </a:r>
            <a:r>
              <a:rPr lang="cs-CZ" sz="1600" dirty="0" err="1" smtClean="0"/>
              <a:t>ein</a:t>
            </a:r>
            <a:r>
              <a:rPr lang="cs-CZ" sz="1600" dirty="0" smtClean="0"/>
              <a:t> </a:t>
            </a:r>
            <a:r>
              <a:rPr lang="cs-CZ" sz="1600" dirty="0" err="1" smtClean="0"/>
              <a:t>Blumenladen</a:t>
            </a:r>
            <a:r>
              <a:rPr lang="cs-CZ" sz="1600" dirty="0" smtClean="0"/>
              <a:t>.</a:t>
            </a:r>
          </a:p>
          <a:p>
            <a:endParaRPr lang="cs-CZ" sz="1600" dirty="0" smtClean="0"/>
          </a:p>
          <a:p>
            <a:r>
              <a:rPr lang="cs-CZ" sz="1600" dirty="0" err="1" smtClean="0"/>
              <a:t>Sie</a:t>
            </a:r>
            <a:r>
              <a:rPr lang="cs-CZ" sz="1600" dirty="0" smtClean="0"/>
              <a:t> </a:t>
            </a:r>
            <a:r>
              <a:rPr lang="cs-CZ" sz="1600" dirty="0" err="1" smtClean="0"/>
              <a:t>hat</a:t>
            </a:r>
            <a:r>
              <a:rPr lang="cs-CZ" sz="1600" dirty="0" smtClean="0"/>
              <a:t> </a:t>
            </a:r>
            <a:r>
              <a:rPr lang="cs-CZ" sz="1600" dirty="0" err="1" smtClean="0"/>
              <a:t>etwas</a:t>
            </a:r>
            <a:r>
              <a:rPr lang="cs-CZ" sz="1600" dirty="0" smtClean="0"/>
              <a:t> __</a:t>
            </a:r>
            <a:r>
              <a:rPr lang="cs-CZ" sz="1600" dirty="0" err="1" smtClean="0">
                <a:solidFill>
                  <a:srgbClr val="FF0000"/>
                </a:solidFill>
              </a:rPr>
              <a:t>gegen</a:t>
            </a:r>
            <a:r>
              <a:rPr lang="cs-CZ" sz="1600" dirty="0" smtClean="0"/>
              <a:t>____ </a:t>
            </a:r>
            <a:r>
              <a:rPr lang="cs-CZ" sz="1600" dirty="0" err="1" smtClean="0"/>
              <a:t>Blumen</a:t>
            </a:r>
            <a:r>
              <a:rPr lang="cs-CZ" sz="1600" dirty="0" smtClean="0"/>
              <a:t>, </a:t>
            </a:r>
            <a:r>
              <a:rPr lang="cs-CZ" sz="1600" dirty="0" err="1" smtClean="0"/>
              <a:t>darum</a:t>
            </a:r>
            <a:r>
              <a:rPr lang="cs-CZ" sz="1600" dirty="0" smtClean="0"/>
              <a:t> </a:t>
            </a:r>
            <a:r>
              <a:rPr lang="cs-CZ" sz="1600" dirty="0" err="1" smtClean="0"/>
              <a:t>muss</a:t>
            </a:r>
            <a:r>
              <a:rPr lang="cs-CZ" sz="1600" dirty="0" smtClean="0"/>
              <a:t> </a:t>
            </a:r>
            <a:r>
              <a:rPr lang="cs-CZ" sz="1600" dirty="0" err="1" smtClean="0"/>
              <a:t>er</a:t>
            </a:r>
            <a:r>
              <a:rPr lang="cs-CZ" sz="1600" dirty="0" smtClean="0"/>
              <a:t> </a:t>
            </a:r>
            <a:r>
              <a:rPr lang="cs-CZ" sz="1600" dirty="0" err="1" smtClean="0"/>
              <a:t>ein</a:t>
            </a:r>
            <a:r>
              <a:rPr lang="cs-CZ" sz="1600" dirty="0" smtClean="0"/>
              <a:t> </a:t>
            </a:r>
            <a:r>
              <a:rPr lang="cs-CZ" sz="1600" dirty="0" err="1" smtClean="0"/>
              <a:t>neues</a:t>
            </a:r>
            <a:r>
              <a:rPr lang="cs-CZ" sz="1600" dirty="0" smtClean="0"/>
              <a:t> </a:t>
            </a:r>
            <a:r>
              <a:rPr lang="cs-CZ" sz="1600" dirty="0" err="1" smtClean="0"/>
              <a:t>Geschenk</a:t>
            </a:r>
            <a:r>
              <a:rPr lang="cs-CZ" sz="1600" dirty="0" smtClean="0"/>
              <a:t> </a:t>
            </a:r>
            <a:r>
              <a:rPr lang="cs-CZ" sz="1600" dirty="0" err="1" smtClean="0"/>
              <a:t>kaufen</a:t>
            </a:r>
            <a:r>
              <a:rPr lang="cs-CZ" sz="1600" dirty="0" smtClean="0"/>
              <a:t>.</a:t>
            </a:r>
            <a:endParaRPr lang="cs-CZ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Procvičování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1600" dirty="0" smtClean="0"/>
              <a:t>Přeložte věty s předložkou:</a:t>
            </a:r>
          </a:p>
          <a:p>
            <a:pPr>
              <a:buNone/>
            </a:pPr>
            <a:endParaRPr lang="cs-CZ" sz="1600" dirty="0" smtClean="0"/>
          </a:p>
          <a:p>
            <a:r>
              <a:rPr lang="cs-CZ" sz="1600" dirty="0" smtClean="0"/>
              <a:t>Přijdu </a:t>
            </a:r>
            <a:r>
              <a:rPr lang="cs-CZ" sz="1600" dirty="0" smtClean="0"/>
              <a:t>k vám </a:t>
            </a:r>
            <a:r>
              <a:rPr lang="cs-CZ" sz="1600" dirty="0" smtClean="0"/>
              <a:t>okolo šesté</a:t>
            </a:r>
            <a:r>
              <a:rPr lang="cs-CZ" sz="1600" dirty="0" smtClean="0"/>
              <a:t>.</a:t>
            </a:r>
          </a:p>
          <a:p>
            <a:r>
              <a:rPr lang="cs-CZ" sz="1600" dirty="0" err="1" smtClean="0">
                <a:solidFill>
                  <a:srgbClr val="FF0000"/>
                </a:solidFill>
              </a:rPr>
              <a:t>Ich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komme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zu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euch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gegen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sechs</a:t>
            </a:r>
            <a:r>
              <a:rPr lang="cs-CZ" sz="1600" dirty="0" smtClean="0">
                <a:solidFill>
                  <a:srgbClr val="FF0000"/>
                </a:solidFill>
              </a:rPr>
              <a:t>.</a:t>
            </a:r>
            <a:endParaRPr lang="cs-CZ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1600" dirty="0" smtClean="0"/>
          </a:p>
          <a:p>
            <a:r>
              <a:rPr lang="cs-CZ" sz="1600" dirty="0" smtClean="0"/>
              <a:t>Hraješ proti bratrovi?</a:t>
            </a:r>
          </a:p>
          <a:p>
            <a:r>
              <a:rPr lang="cs-CZ" sz="1600" dirty="0" err="1" smtClean="0">
                <a:solidFill>
                  <a:srgbClr val="FF0000"/>
                </a:solidFill>
              </a:rPr>
              <a:t>Spielst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du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gegen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deine</a:t>
            </a:r>
            <a:r>
              <a:rPr lang="cs-CZ" sz="1600" dirty="0" err="1" smtClean="0">
                <a:solidFill>
                  <a:srgbClr val="FF0000"/>
                </a:solidFill>
              </a:rPr>
              <a:t>n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Bruder</a:t>
            </a:r>
            <a:r>
              <a:rPr lang="cs-CZ" sz="1600" dirty="0" smtClean="0">
                <a:solidFill>
                  <a:srgbClr val="FF0000"/>
                </a:solidFill>
              </a:rPr>
              <a:t>?</a:t>
            </a:r>
            <a:endParaRPr lang="cs-CZ" sz="1600" dirty="0" smtClean="0">
              <a:solidFill>
                <a:srgbClr val="FF0000"/>
              </a:solidFill>
            </a:endParaRPr>
          </a:p>
          <a:p>
            <a:endParaRPr lang="cs-CZ" sz="1600" dirty="0" smtClean="0"/>
          </a:p>
          <a:p>
            <a:r>
              <a:rPr lang="cs-CZ" sz="1600" dirty="0" smtClean="0"/>
              <a:t>Chodí Jan do školy přes </a:t>
            </a:r>
            <a:r>
              <a:rPr lang="cs-CZ" sz="1600" dirty="0" smtClean="0"/>
              <a:t>les/lesem?</a:t>
            </a:r>
          </a:p>
          <a:p>
            <a:r>
              <a:rPr lang="cs-CZ" sz="1600" dirty="0" err="1" smtClean="0">
                <a:solidFill>
                  <a:srgbClr val="FF0000"/>
                </a:solidFill>
              </a:rPr>
              <a:t>Geht</a:t>
            </a:r>
            <a:r>
              <a:rPr lang="cs-CZ" sz="1600" dirty="0" smtClean="0">
                <a:solidFill>
                  <a:srgbClr val="FF0000"/>
                </a:solidFill>
              </a:rPr>
              <a:t> Jan in </a:t>
            </a:r>
            <a:r>
              <a:rPr lang="cs-CZ" sz="1600" dirty="0" err="1" smtClean="0">
                <a:solidFill>
                  <a:srgbClr val="FF0000"/>
                </a:solidFill>
              </a:rPr>
              <a:t>die</a:t>
            </a:r>
            <a:r>
              <a:rPr lang="cs-CZ" sz="1600" dirty="0" smtClean="0">
                <a:solidFill>
                  <a:srgbClr val="FF0000"/>
                </a:solidFill>
              </a:rPr>
              <a:t> </a:t>
            </a:r>
            <a:r>
              <a:rPr lang="cs-CZ" sz="1600" dirty="0" err="1" smtClean="0">
                <a:solidFill>
                  <a:srgbClr val="FF0000"/>
                </a:solidFill>
              </a:rPr>
              <a:t>Schule</a:t>
            </a:r>
            <a:r>
              <a:rPr lang="cs-CZ" sz="1600" dirty="0" smtClean="0">
                <a:solidFill>
                  <a:srgbClr val="FF0000"/>
                </a:solidFill>
              </a:rPr>
              <a:t> durch den </a:t>
            </a:r>
            <a:r>
              <a:rPr lang="cs-CZ" sz="1600" dirty="0" err="1" smtClean="0">
                <a:solidFill>
                  <a:srgbClr val="FF0000"/>
                </a:solidFill>
              </a:rPr>
              <a:t>Wald</a:t>
            </a:r>
            <a:r>
              <a:rPr lang="cs-CZ" sz="1600" dirty="0" smtClean="0">
                <a:solidFill>
                  <a:srgbClr val="FF0000"/>
                </a:solidFill>
              </a:rPr>
              <a:t>?</a:t>
            </a:r>
            <a:r>
              <a:rPr lang="cs-CZ" sz="1600" dirty="0" smtClean="0">
                <a:solidFill>
                  <a:srgbClr val="FF0000"/>
                </a:solidFill>
              </a:rPr>
              <a:t/>
            </a:r>
            <a:br>
              <a:rPr lang="cs-CZ" sz="1600" dirty="0" smtClean="0">
                <a:solidFill>
                  <a:srgbClr val="FF0000"/>
                </a:solidFill>
              </a:rPr>
            </a:br>
            <a:endParaRPr lang="cs-CZ" sz="1600" dirty="0" smtClean="0">
              <a:solidFill>
                <a:srgbClr val="FF0000"/>
              </a:solidFill>
            </a:endParaRPr>
          </a:p>
          <a:p>
            <a:endParaRPr lang="cs-CZ" sz="20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321</TotalTime>
  <Words>335</Words>
  <Application>Microsoft Office PowerPoint</Application>
  <PresentationFormat>Předvádění na obrazovce (4:3)</PresentationFormat>
  <Paragraphs>106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Bohatý</vt:lpstr>
      <vt:lpstr>Předložky se čtvrtým pádem</vt:lpstr>
      <vt:lpstr>PřeDložky</vt:lpstr>
      <vt:lpstr>Skloňování podstatných jmen </vt:lpstr>
      <vt:lpstr>Procvičování </vt:lpstr>
      <vt:lpstr>Procvičování </vt:lpstr>
      <vt:lpstr>Procvičování - řešení </vt:lpstr>
      <vt:lpstr>Procvičování - řešení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Imperativ (rozkazovací způsob)</dc:title>
  <dc:creator>Vosala</dc:creator>
  <cp:lastModifiedBy>Vosala</cp:lastModifiedBy>
  <cp:revision>34</cp:revision>
  <dcterms:created xsi:type="dcterms:W3CDTF">2020-04-07T12:50:20Z</dcterms:created>
  <dcterms:modified xsi:type="dcterms:W3CDTF">2020-04-09T16:12:55Z</dcterms:modified>
</cp:coreProperties>
</file>