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85C9"/>
    <a:srgbClr val="D785B4"/>
    <a:srgbClr val="FBAA6D"/>
    <a:srgbClr val="CD658A"/>
    <a:srgbClr val="C34975"/>
    <a:srgbClr val="CF6F91"/>
    <a:srgbClr val="E4875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t>7.4.2020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3A01B42-3EE5-471B-B8A4-4F618FC5545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Imperativ (rozkazovací způsob)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Direkt Interaktiv — </a:t>
            </a:r>
            <a:r>
              <a:rPr lang="cs-CZ" dirty="0" err="1" smtClean="0"/>
              <a:t>Lektion</a:t>
            </a:r>
            <a:r>
              <a:rPr lang="cs-CZ" dirty="0" smtClean="0"/>
              <a:t> 5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 - řešení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Vytvořte věty v rozkazovacím způsobu.</a:t>
            </a:r>
          </a:p>
          <a:p>
            <a:endParaRPr lang="cs-CZ" dirty="0" smtClean="0"/>
          </a:p>
          <a:p>
            <a:r>
              <a:rPr lang="cs-CZ" sz="1200" dirty="0" err="1" smtClean="0"/>
              <a:t>Herr</a:t>
            </a:r>
            <a:r>
              <a:rPr lang="cs-CZ" sz="1200" dirty="0" smtClean="0"/>
              <a:t> Mayer – </a:t>
            </a:r>
            <a:r>
              <a:rPr lang="cs-CZ" sz="1200" dirty="0" err="1" smtClean="0"/>
              <a:t>die</a:t>
            </a:r>
            <a:r>
              <a:rPr lang="cs-CZ" sz="1200" dirty="0" smtClean="0"/>
              <a:t> </a:t>
            </a:r>
            <a:r>
              <a:rPr lang="cs-CZ" sz="1200" dirty="0" err="1" smtClean="0"/>
              <a:t>Tante</a:t>
            </a:r>
            <a:r>
              <a:rPr lang="cs-CZ" sz="1200" dirty="0" smtClean="0"/>
              <a:t> </a:t>
            </a:r>
            <a:r>
              <a:rPr lang="cs-CZ" sz="1200" dirty="0" err="1" smtClean="0"/>
              <a:t>anrufen</a:t>
            </a:r>
            <a:endParaRPr lang="cs-CZ" sz="1200" dirty="0" smtClean="0"/>
          </a:p>
          <a:p>
            <a:r>
              <a:rPr lang="cs-CZ" sz="1200" dirty="0" err="1" smtClean="0"/>
              <a:t>Herr</a:t>
            </a:r>
            <a:r>
              <a:rPr lang="cs-CZ" sz="1200" dirty="0" smtClean="0"/>
              <a:t> Mayer, </a:t>
            </a:r>
            <a:r>
              <a:rPr lang="cs-CZ" sz="1200" dirty="0" err="1" smtClean="0"/>
              <a:t>rufen</a:t>
            </a:r>
            <a:r>
              <a:rPr lang="cs-CZ" sz="1200" dirty="0" smtClean="0"/>
              <a:t> </a:t>
            </a:r>
            <a:r>
              <a:rPr lang="cs-CZ" sz="1200" dirty="0" err="1" smtClean="0"/>
              <a:t>Sie</a:t>
            </a:r>
            <a:r>
              <a:rPr lang="cs-CZ" sz="1200" dirty="0" smtClean="0"/>
              <a:t> </a:t>
            </a:r>
            <a:r>
              <a:rPr lang="cs-CZ" sz="1200" dirty="0" err="1" smtClean="0"/>
              <a:t>die</a:t>
            </a:r>
            <a:r>
              <a:rPr lang="cs-CZ" sz="1200" dirty="0" smtClean="0"/>
              <a:t> </a:t>
            </a:r>
            <a:r>
              <a:rPr lang="cs-CZ" sz="1200" dirty="0" err="1" smtClean="0"/>
              <a:t>Tante</a:t>
            </a:r>
            <a:r>
              <a:rPr lang="cs-CZ" sz="1200" dirty="0" smtClean="0"/>
              <a:t> </a:t>
            </a:r>
            <a:r>
              <a:rPr lang="cs-CZ" sz="1200" dirty="0" err="1" smtClean="0"/>
              <a:t>an</a:t>
            </a:r>
            <a:r>
              <a:rPr lang="cs-CZ" sz="1200" dirty="0" smtClean="0"/>
              <a:t>.</a:t>
            </a:r>
          </a:p>
          <a:p>
            <a:endParaRPr lang="cs-CZ" sz="1200" dirty="0" smtClean="0"/>
          </a:p>
          <a:p>
            <a:r>
              <a:rPr lang="cs-CZ" sz="1200" dirty="0" smtClean="0"/>
              <a:t>Eva – </a:t>
            </a:r>
            <a:r>
              <a:rPr lang="cs-CZ" sz="1200" dirty="0" err="1" smtClean="0"/>
              <a:t>einkaufen</a:t>
            </a:r>
            <a:r>
              <a:rPr lang="cs-CZ" sz="1200" dirty="0" smtClean="0"/>
              <a:t> </a:t>
            </a:r>
            <a:r>
              <a:rPr lang="cs-CZ" sz="1200" dirty="0" err="1" smtClean="0"/>
              <a:t>gehen</a:t>
            </a:r>
            <a:endParaRPr lang="cs-CZ" sz="1200" dirty="0" smtClean="0"/>
          </a:p>
          <a:p>
            <a:r>
              <a:rPr lang="cs-CZ" sz="1200" dirty="0" smtClean="0"/>
              <a:t>Eva, </a:t>
            </a:r>
            <a:r>
              <a:rPr lang="cs-CZ" sz="1200" dirty="0" err="1" smtClean="0"/>
              <a:t>geh</a:t>
            </a:r>
            <a:r>
              <a:rPr lang="cs-CZ" sz="1200" dirty="0" smtClean="0"/>
              <a:t>(e) </a:t>
            </a:r>
            <a:r>
              <a:rPr lang="cs-CZ" sz="1200" dirty="0" err="1" smtClean="0"/>
              <a:t>einkaufen</a:t>
            </a:r>
            <a:r>
              <a:rPr lang="cs-CZ" sz="1200" dirty="0" smtClean="0"/>
              <a:t>!</a:t>
            </a:r>
            <a:endParaRPr lang="cs-CZ" sz="1200" dirty="0" smtClean="0"/>
          </a:p>
          <a:p>
            <a:endParaRPr lang="cs-CZ" sz="1200" dirty="0" smtClean="0"/>
          </a:p>
          <a:p>
            <a:r>
              <a:rPr lang="cs-CZ" sz="1200" dirty="0" err="1" smtClean="0"/>
              <a:t>du</a:t>
            </a:r>
            <a:r>
              <a:rPr lang="cs-CZ" sz="1200" dirty="0" smtClean="0"/>
              <a:t> – </a:t>
            </a:r>
            <a:r>
              <a:rPr lang="cs-CZ" sz="1200" smtClean="0"/>
              <a:t>das </a:t>
            </a:r>
            <a:r>
              <a:rPr lang="cs-CZ" sz="1200" dirty="0" err="1" smtClean="0"/>
              <a:t>Mittagessen</a:t>
            </a:r>
            <a:r>
              <a:rPr lang="cs-CZ" sz="1200" dirty="0" smtClean="0"/>
              <a:t> </a:t>
            </a:r>
            <a:r>
              <a:rPr lang="cs-CZ" sz="1200" dirty="0" err="1" smtClean="0"/>
              <a:t>kochen</a:t>
            </a:r>
            <a:endParaRPr lang="cs-CZ" sz="1200" dirty="0" smtClean="0"/>
          </a:p>
          <a:p>
            <a:r>
              <a:rPr lang="cs-CZ" sz="1200" dirty="0" smtClean="0"/>
              <a:t>Koch </a:t>
            </a:r>
            <a:r>
              <a:rPr lang="cs-CZ" sz="1200" dirty="0" err="1" smtClean="0"/>
              <a:t>das</a:t>
            </a:r>
            <a:r>
              <a:rPr lang="cs-CZ" sz="1200" dirty="0" smtClean="0"/>
              <a:t> </a:t>
            </a:r>
            <a:r>
              <a:rPr lang="cs-CZ" sz="1200" dirty="0" err="1" smtClean="0"/>
              <a:t>Mittagessen</a:t>
            </a:r>
            <a:r>
              <a:rPr lang="cs-CZ" sz="1200" dirty="0" smtClean="0"/>
              <a:t>.</a:t>
            </a:r>
          </a:p>
          <a:p>
            <a:endParaRPr lang="cs-CZ" sz="1200" dirty="0" smtClean="0"/>
          </a:p>
          <a:p>
            <a:r>
              <a:rPr lang="cs-CZ" sz="1200" dirty="0" smtClean="0"/>
              <a:t>Petr </a:t>
            </a:r>
            <a:r>
              <a:rPr lang="cs-CZ" sz="1200" dirty="0" err="1" smtClean="0"/>
              <a:t>und</a:t>
            </a:r>
            <a:r>
              <a:rPr lang="cs-CZ" sz="1200" dirty="0" smtClean="0"/>
              <a:t> Anna – </a:t>
            </a:r>
            <a:r>
              <a:rPr lang="cs-CZ" sz="1200" dirty="0" err="1" smtClean="0"/>
              <a:t>die</a:t>
            </a:r>
            <a:r>
              <a:rPr lang="cs-CZ" sz="1200" dirty="0" smtClean="0"/>
              <a:t> </a:t>
            </a:r>
            <a:r>
              <a:rPr lang="cs-CZ" sz="1200" dirty="0" err="1" smtClean="0"/>
              <a:t>Küche</a:t>
            </a:r>
            <a:r>
              <a:rPr lang="cs-CZ" sz="1200" dirty="0" smtClean="0"/>
              <a:t> </a:t>
            </a:r>
            <a:r>
              <a:rPr lang="cs-CZ" sz="1200" dirty="0" err="1" smtClean="0"/>
              <a:t>aufräumen</a:t>
            </a:r>
            <a:endParaRPr lang="cs-CZ" sz="1200" dirty="0" smtClean="0"/>
          </a:p>
          <a:p>
            <a:r>
              <a:rPr lang="cs-CZ" sz="1200" dirty="0" smtClean="0"/>
              <a:t>Petr </a:t>
            </a:r>
            <a:r>
              <a:rPr lang="cs-CZ" sz="1200" dirty="0" err="1" smtClean="0"/>
              <a:t>und</a:t>
            </a:r>
            <a:r>
              <a:rPr lang="cs-CZ" sz="1200" dirty="0" smtClean="0"/>
              <a:t> Anna, </a:t>
            </a:r>
            <a:r>
              <a:rPr lang="cs-CZ" sz="1200" dirty="0" err="1" smtClean="0"/>
              <a:t>räumt</a:t>
            </a:r>
            <a:r>
              <a:rPr lang="cs-CZ" sz="1200" dirty="0" smtClean="0"/>
              <a:t> </a:t>
            </a:r>
            <a:r>
              <a:rPr lang="cs-CZ" sz="1200" dirty="0" err="1" smtClean="0"/>
              <a:t>die</a:t>
            </a:r>
            <a:r>
              <a:rPr lang="cs-CZ" sz="1200" dirty="0" smtClean="0"/>
              <a:t> </a:t>
            </a:r>
            <a:r>
              <a:rPr lang="cs-CZ" sz="1200" dirty="0" err="1" smtClean="0"/>
              <a:t>Küche</a:t>
            </a:r>
            <a:r>
              <a:rPr lang="cs-CZ" sz="1200" dirty="0" smtClean="0"/>
              <a:t> </a:t>
            </a:r>
            <a:r>
              <a:rPr lang="cs-CZ" sz="1200" dirty="0" err="1" smtClean="0"/>
              <a:t>auf</a:t>
            </a:r>
            <a:r>
              <a:rPr lang="cs-CZ" sz="1200" dirty="0" smtClean="0"/>
              <a:t>.</a:t>
            </a:r>
            <a:endParaRPr lang="cs-CZ" sz="1200" dirty="0" smtClean="0"/>
          </a:p>
          <a:p>
            <a:endParaRPr lang="cs-CZ" sz="1200" dirty="0" smtClean="0"/>
          </a:p>
          <a:p>
            <a:r>
              <a:rPr lang="cs-CZ" sz="1200" dirty="0" err="1" smtClean="0"/>
              <a:t>Tomas</a:t>
            </a:r>
            <a:r>
              <a:rPr lang="cs-CZ" sz="1200" dirty="0" smtClean="0"/>
              <a:t> – </a:t>
            </a:r>
            <a:r>
              <a:rPr lang="cs-CZ" sz="1200" dirty="0" err="1" smtClean="0"/>
              <a:t>deine</a:t>
            </a:r>
            <a:r>
              <a:rPr lang="cs-CZ" sz="1200" dirty="0" smtClean="0"/>
              <a:t> </a:t>
            </a:r>
            <a:r>
              <a:rPr lang="cs-CZ" sz="1200" dirty="0" err="1" smtClean="0"/>
              <a:t>Schuhe</a:t>
            </a:r>
            <a:r>
              <a:rPr lang="cs-CZ" sz="1200" dirty="0" smtClean="0"/>
              <a:t> </a:t>
            </a:r>
            <a:r>
              <a:rPr lang="cs-CZ" sz="1200" dirty="0" err="1" smtClean="0"/>
              <a:t>putzen</a:t>
            </a:r>
            <a:endParaRPr lang="cs-CZ" sz="1200" dirty="0" smtClean="0"/>
          </a:p>
          <a:p>
            <a:r>
              <a:rPr lang="cs-CZ" sz="1200" dirty="0" smtClean="0"/>
              <a:t>Thomas, </a:t>
            </a:r>
            <a:r>
              <a:rPr lang="cs-CZ" sz="1200" dirty="0" err="1" smtClean="0"/>
              <a:t>putz</a:t>
            </a:r>
            <a:r>
              <a:rPr lang="cs-CZ" sz="1200" dirty="0" smtClean="0"/>
              <a:t>(e) </a:t>
            </a:r>
            <a:r>
              <a:rPr lang="cs-CZ" sz="1200" dirty="0" err="1" smtClean="0"/>
              <a:t>deine</a:t>
            </a:r>
            <a:r>
              <a:rPr lang="cs-CZ" sz="1200" dirty="0" smtClean="0"/>
              <a:t> </a:t>
            </a:r>
            <a:r>
              <a:rPr lang="cs-CZ" sz="1200" dirty="0" err="1" smtClean="0"/>
              <a:t>Schuhe</a:t>
            </a:r>
            <a:r>
              <a:rPr lang="cs-CZ" sz="1200" dirty="0" smtClean="0"/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Tvoření tvarů rozkazovacího způsobu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2. os. jednotného čísla </a:t>
            </a:r>
          </a:p>
          <a:p>
            <a:pPr lvl="1"/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b="1" dirty="0" err="1" smtClean="0"/>
              <a:t>geh</a:t>
            </a:r>
            <a:r>
              <a:rPr lang="cs-CZ" dirty="0" err="1" smtClean="0"/>
              <a:t>st</a:t>
            </a:r>
            <a:r>
              <a:rPr lang="cs-CZ" dirty="0" smtClean="0"/>
              <a:t> </a:t>
            </a:r>
            <a:r>
              <a:rPr lang="cs-CZ" dirty="0" smtClean="0">
                <a:latin typeface="Calibri"/>
              </a:rPr>
              <a:t>→ </a:t>
            </a:r>
            <a:r>
              <a:rPr lang="cs-CZ" b="1" dirty="0" err="1" smtClean="0">
                <a:latin typeface="Calibri"/>
              </a:rPr>
              <a:t>Geh</a:t>
            </a:r>
            <a:r>
              <a:rPr lang="cs-CZ" dirty="0" smtClean="0">
                <a:latin typeface="Calibri"/>
              </a:rPr>
              <a:t>!</a:t>
            </a:r>
          </a:p>
          <a:p>
            <a:pPr lvl="1"/>
            <a:r>
              <a:rPr lang="cs-CZ" dirty="0" smtClean="0">
                <a:latin typeface="Calibri"/>
              </a:rPr>
              <a:t>odpadá osobní zájmeno a koncovka</a:t>
            </a:r>
          </a:p>
          <a:p>
            <a:pPr lvl="1"/>
            <a:endParaRPr lang="cs-CZ" dirty="0" smtClean="0">
              <a:latin typeface="Calibri"/>
            </a:endParaRPr>
          </a:p>
          <a:p>
            <a:r>
              <a:rPr lang="cs-CZ" dirty="0" smtClean="0">
                <a:latin typeface="Calibri"/>
              </a:rPr>
              <a:t>2. os. množného čísla </a:t>
            </a:r>
          </a:p>
          <a:p>
            <a:pPr lvl="1"/>
            <a:r>
              <a:rPr lang="cs-CZ" dirty="0" err="1" smtClean="0">
                <a:latin typeface="Calibri"/>
              </a:rPr>
              <a:t>Ihr</a:t>
            </a:r>
            <a:r>
              <a:rPr lang="cs-CZ" dirty="0" smtClean="0">
                <a:latin typeface="Calibri"/>
              </a:rPr>
              <a:t> </a:t>
            </a:r>
            <a:r>
              <a:rPr lang="cs-CZ" b="1" dirty="0" err="1" smtClean="0">
                <a:latin typeface="Calibri"/>
              </a:rPr>
              <a:t>geht</a:t>
            </a:r>
            <a:r>
              <a:rPr lang="cs-CZ" dirty="0" smtClean="0">
                <a:latin typeface="Calibri"/>
              </a:rPr>
              <a:t> → </a:t>
            </a:r>
            <a:r>
              <a:rPr lang="cs-CZ" b="1" dirty="0" err="1" smtClean="0">
                <a:latin typeface="Calibri"/>
              </a:rPr>
              <a:t>Geht</a:t>
            </a:r>
            <a:r>
              <a:rPr lang="cs-CZ" dirty="0" smtClean="0">
                <a:latin typeface="Calibri"/>
              </a:rPr>
              <a:t>!</a:t>
            </a:r>
          </a:p>
          <a:p>
            <a:pPr lvl="1"/>
            <a:r>
              <a:rPr lang="cs-CZ" dirty="0" smtClean="0">
                <a:latin typeface="Calibri"/>
              </a:rPr>
              <a:t>odpadá pouze osobní zájmeno</a:t>
            </a:r>
          </a:p>
          <a:p>
            <a:pPr lvl="1">
              <a:buNone/>
            </a:pPr>
            <a:endParaRPr lang="cs-CZ" dirty="0" smtClean="0">
              <a:latin typeface="Calibri"/>
            </a:endParaRPr>
          </a:p>
          <a:p>
            <a:r>
              <a:rPr lang="cs-CZ" dirty="0" smtClean="0">
                <a:latin typeface="Calibri"/>
              </a:rPr>
              <a:t>1. os. množného čísla</a:t>
            </a:r>
          </a:p>
          <a:p>
            <a:pPr lvl="1"/>
            <a:r>
              <a:rPr lang="cs-CZ" i="1" dirty="0" err="1" smtClean="0">
                <a:latin typeface="Calibri"/>
              </a:rPr>
              <a:t>Sie</a:t>
            </a:r>
            <a:r>
              <a:rPr lang="cs-CZ" dirty="0" smtClean="0">
                <a:latin typeface="Calibri"/>
              </a:rPr>
              <a:t> </a:t>
            </a:r>
            <a:r>
              <a:rPr lang="cs-CZ" b="1" dirty="0" err="1" smtClean="0">
                <a:latin typeface="Calibri"/>
              </a:rPr>
              <a:t>gehen</a:t>
            </a:r>
            <a:r>
              <a:rPr lang="cs-CZ" dirty="0" smtClean="0">
                <a:latin typeface="Calibri"/>
              </a:rPr>
              <a:t> → </a:t>
            </a:r>
            <a:r>
              <a:rPr lang="cs-CZ" b="1" dirty="0" err="1" smtClean="0">
                <a:latin typeface="Calibri"/>
              </a:rPr>
              <a:t>Gehen</a:t>
            </a:r>
            <a:r>
              <a:rPr lang="cs-CZ" dirty="0" smtClean="0">
                <a:latin typeface="Calibri"/>
              </a:rPr>
              <a:t> </a:t>
            </a:r>
            <a:r>
              <a:rPr lang="cs-CZ" i="1" dirty="0" err="1" smtClean="0">
                <a:latin typeface="Calibri"/>
              </a:rPr>
              <a:t>Sie</a:t>
            </a:r>
            <a:r>
              <a:rPr lang="cs-CZ" dirty="0" smtClean="0">
                <a:latin typeface="Calibri"/>
              </a:rPr>
              <a:t>!; </a:t>
            </a:r>
            <a:r>
              <a:rPr lang="cs-CZ" dirty="0" err="1" smtClean="0">
                <a:latin typeface="Calibri"/>
              </a:rPr>
              <a:t>wir</a:t>
            </a:r>
            <a:r>
              <a:rPr lang="cs-CZ" dirty="0" smtClean="0">
                <a:latin typeface="Calibri"/>
              </a:rPr>
              <a:t> </a:t>
            </a:r>
            <a:r>
              <a:rPr lang="cs-CZ" dirty="0" err="1" smtClean="0">
                <a:latin typeface="Calibri"/>
              </a:rPr>
              <a:t>gehen</a:t>
            </a:r>
            <a:r>
              <a:rPr lang="cs-CZ" dirty="0" smtClean="0">
                <a:latin typeface="Calibri"/>
              </a:rPr>
              <a:t> → </a:t>
            </a:r>
            <a:r>
              <a:rPr lang="cs-CZ" dirty="0" err="1" smtClean="0">
                <a:latin typeface="Calibri"/>
              </a:rPr>
              <a:t>Gehen</a:t>
            </a:r>
            <a:r>
              <a:rPr lang="cs-CZ" dirty="0" smtClean="0">
                <a:latin typeface="Calibri"/>
              </a:rPr>
              <a:t> </a:t>
            </a:r>
            <a:r>
              <a:rPr lang="cs-CZ" dirty="0" err="1" smtClean="0">
                <a:latin typeface="Calibri"/>
              </a:rPr>
              <a:t>wir</a:t>
            </a:r>
            <a:r>
              <a:rPr lang="cs-CZ" dirty="0" smtClean="0">
                <a:latin typeface="Calibri"/>
              </a:rPr>
              <a:t>!</a:t>
            </a:r>
          </a:p>
          <a:p>
            <a:pPr lvl="1"/>
            <a:r>
              <a:rPr lang="cs-CZ" dirty="0" smtClean="0">
                <a:latin typeface="Calibri"/>
              </a:rPr>
              <a:t>mění se pouze slovosled </a:t>
            </a:r>
          </a:p>
          <a:p>
            <a:pPr lvl="1"/>
            <a:endParaRPr lang="cs-CZ" dirty="0" smtClean="0">
              <a:latin typeface="Calibri"/>
            </a:endParaRPr>
          </a:p>
          <a:p>
            <a:pPr lvl="1">
              <a:buNone/>
            </a:pPr>
            <a:endParaRPr lang="cs-CZ" dirty="0" smtClean="0">
              <a:latin typeface="Calibri"/>
            </a:endParaRPr>
          </a:p>
          <a:p>
            <a:pPr lvl="1">
              <a:buNone/>
            </a:pPr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</a:t>
            </a:r>
            <a:r>
              <a:rPr lang="cs-CZ" dirty="0" smtClean="0"/>
              <a:t>časování </a:t>
            </a:r>
            <a:r>
              <a:rPr lang="cs-CZ" dirty="0" smtClean="0"/>
              <a:t>tvarů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Infinitiv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os. </a:t>
                      </a:r>
                      <a:r>
                        <a:rPr lang="cs-CZ" dirty="0" err="1" smtClean="0"/>
                        <a:t>j</a:t>
                      </a:r>
                      <a:r>
                        <a:rPr lang="cs-CZ" dirty="0" smtClean="0"/>
                        <a:t>. č.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os. mn. č.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schreiben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Schreib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Schreib</a:t>
                      </a:r>
                      <a:r>
                        <a:rPr lang="cs-CZ" u="sng" dirty="0" err="1" smtClean="0"/>
                        <a:t>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kaufen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Kauf!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Kauf</a:t>
                      </a:r>
                      <a:r>
                        <a:rPr lang="cs-CZ" u="sng" dirty="0" err="1" smtClean="0"/>
                        <a:t>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finden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</a:t>
                      </a:r>
                      <a:r>
                        <a:rPr lang="cs-CZ" b="1" dirty="0" err="1" smtClean="0"/>
                        <a:t>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Finde</a:t>
                      </a:r>
                      <a:r>
                        <a:rPr lang="cs-CZ" u="sng" dirty="0" err="1" smtClean="0"/>
                        <a:t>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lesen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</a:t>
                      </a:r>
                      <a:r>
                        <a:rPr lang="cs-CZ" b="1" dirty="0" err="1" smtClean="0"/>
                        <a:t>ie</a:t>
                      </a:r>
                      <a:r>
                        <a:rPr lang="cs-CZ" dirty="0" err="1" smtClean="0"/>
                        <a:t>s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r>
                        <a:rPr lang="cs-CZ" b="1" dirty="0" smtClean="0"/>
                        <a:t>e</a:t>
                      </a:r>
                      <a:r>
                        <a:rPr lang="cs-CZ" dirty="0" smtClean="0"/>
                        <a:t>s</a:t>
                      </a:r>
                      <a:r>
                        <a:rPr lang="cs-CZ" u="sng" dirty="0" smtClean="0"/>
                        <a:t>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geben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</a:t>
                      </a:r>
                      <a:r>
                        <a:rPr lang="cs-CZ" b="1" dirty="0" err="1" smtClean="0"/>
                        <a:t>i</a:t>
                      </a:r>
                      <a:r>
                        <a:rPr lang="cs-CZ" dirty="0" err="1" smtClean="0"/>
                        <a:t>b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</a:t>
                      </a:r>
                      <a:r>
                        <a:rPr lang="cs-CZ" b="1" dirty="0" err="1" smtClean="0"/>
                        <a:t>e</a:t>
                      </a:r>
                      <a:r>
                        <a:rPr lang="cs-CZ" dirty="0" err="1" smtClean="0"/>
                        <a:t>b</a:t>
                      </a:r>
                      <a:r>
                        <a:rPr lang="cs-CZ" u="sng" dirty="0" err="1" smtClean="0"/>
                        <a:t>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časování sloves Pravidelných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8" y="1916832"/>
          <a:ext cx="7560840" cy="129614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263665"/>
                <a:gridCol w="1285938"/>
                <a:gridCol w="1698552"/>
                <a:gridCol w="1701780"/>
                <a:gridCol w="1610905"/>
              </a:tblGrid>
              <a:tr h="430057">
                <a:tc>
                  <a:txBody>
                    <a:bodyPr/>
                    <a:lstStyle/>
                    <a:p>
                      <a:r>
                        <a:rPr lang="cs-CZ" dirty="0" smtClean="0"/>
                        <a:t>infinitiv</a:t>
                      </a:r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os. </a:t>
                      </a:r>
                      <a:r>
                        <a:rPr lang="cs-CZ" dirty="0" err="1" smtClean="0"/>
                        <a:t>j</a:t>
                      </a:r>
                      <a:r>
                        <a:rPr lang="cs-CZ" dirty="0" smtClean="0"/>
                        <a:t>. č</a:t>
                      </a:r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os. mn.  č.</a:t>
                      </a:r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os. mn. č.</a:t>
                      </a:r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 os.</a:t>
                      </a:r>
                      <a:r>
                        <a:rPr lang="cs-CZ" baseline="0" dirty="0" smtClean="0"/>
                        <a:t> mn. č.</a:t>
                      </a:r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57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fragen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4875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Frag</a:t>
                      </a:r>
                      <a:r>
                        <a:rPr lang="cs-CZ" dirty="0" smtClean="0"/>
                        <a:t>!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Fragt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Fragen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wir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Fragen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3603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bestellen</a:t>
                      </a:r>
                      <a:endParaRPr lang="cs-CZ" dirty="0"/>
                    </a:p>
                  </a:txBody>
                  <a:tcPr>
                    <a:solidFill>
                      <a:srgbClr val="E4875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Bestell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Bestellt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Bestellen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wir</a:t>
                      </a:r>
                      <a:r>
                        <a:rPr lang="cs-CZ" baseline="0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Bestellen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časování </a:t>
            </a:r>
            <a:r>
              <a:rPr lang="cs-CZ" dirty="0" smtClean="0"/>
              <a:t>sloves pravidelných končících –D; -t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7504" y="1844824"/>
          <a:ext cx="7880352" cy="13817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62393"/>
                <a:gridCol w="1270318"/>
                <a:gridCol w="1670368"/>
                <a:gridCol w="1800543"/>
                <a:gridCol w="1776730"/>
              </a:tblGrid>
              <a:tr h="5231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infinitiv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os. </a:t>
                      </a:r>
                      <a:r>
                        <a:rPr lang="cs-CZ" dirty="0" err="1" smtClean="0"/>
                        <a:t>j</a:t>
                      </a:r>
                      <a:r>
                        <a:rPr lang="cs-CZ" dirty="0" smtClean="0"/>
                        <a:t>. č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os. mn.  č.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os. mn. č.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os.</a:t>
                      </a:r>
                      <a:r>
                        <a:rPr lang="cs-CZ" baseline="0" dirty="0" smtClean="0"/>
                        <a:t> mn. č.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finden</a:t>
                      </a:r>
                      <a:endParaRPr lang="cs-CZ" dirty="0"/>
                    </a:p>
                  </a:txBody>
                  <a:tcPr>
                    <a:solidFill>
                      <a:srgbClr val="FBAA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Findet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wir</a:t>
                      </a:r>
                      <a:r>
                        <a:rPr lang="cs-CZ" baseline="0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Finden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antworten</a:t>
                      </a:r>
                      <a:endParaRPr lang="cs-CZ" dirty="0"/>
                    </a:p>
                  </a:txBody>
                  <a:tcPr>
                    <a:solidFill>
                      <a:srgbClr val="FBAA6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Antworte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Antwortet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Antworten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wir</a:t>
                      </a:r>
                      <a:r>
                        <a:rPr lang="cs-CZ" baseline="0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Antworten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časování </a:t>
            </a:r>
            <a:r>
              <a:rPr lang="cs-CZ" dirty="0" smtClean="0"/>
              <a:t>sloves nepravidelných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179512" y="1772816"/>
          <a:ext cx="7711440" cy="286522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447800"/>
                <a:gridCol w="1447800"/>
                <a:gridCol w="1602105"/>
                <a:gridCol w="1611630"/>
                <a:gridCol w="1602105"/>
              </a:tblGrid>
              <a:tr h="576064">
                <a:tc>
                  <a:txBody>
                    <a:bodyPr/>
                    <a:lstStyle/>
                    <a:p>
                      <a:r>
                        <a:rPr lang="cs-CZ" dirty="0" smtClean="0"/>
                        <a:t>infinitiv</a:t>
                      </a:r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os. </a:t>
                      </a:r>
                      <a:r>
                        <a:rPr lang="cs-CZ" dirty="0" err="1" smtClean="0"/>
                        <a:t>j</a:t>
                      </a:r>
                      <a:r>
                        <a:rPr lang="cs-CZ" dirty="0" smtClean="0"/>
                        <a:t>. č.</a:t>
                      </a:r>
                    </a:p>
                    <a:p>
                      <a:endParaRPr lang="cs-CZ" b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os. mn. č.</a:t>
                      </a:r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os.</a:t>
                      </a:r>
                      <a:r>
                        <a:rPr lang="cs-CZ" baseline="0" dirty="0" smtClean="0"/>
                        <a:t> mn. č.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os.</a:t>
                      </a:r>
                      <a:r>
                        <a:rPr lang="cs-CZ" baseline="0" dirty="0" smtClean="0"/>
                        <a:t> mn. č.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essen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785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Iss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Esst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Essen </a:t>
                      </a:r>
                      <a:r>
                        <a:rPr lang="cs-CZ" dirty="0" err="1" smtClean="0"/>
                        <a:t>wir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Essen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944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nehmen</a:t>
                      </a:r>
                      <a:endParaRPr lang="cs-CZ" dirty="0"/>
                    </a:p>
                  </a:txBody>
                  <a:tcPr>
                    <a:solidFill>
                      <a:srgbClr val="D785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Nimm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Nehmt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Nehmen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wir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Nehmen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geben</a:t>
                      </a:r>
                      <a:endParaRPr lang="cs-CZ" dirty="0"/>
                    </a:p>
                  </a:txBody>
                  <a:tcPr>
                    <a:solidFill>
                      <a:srgbClr val="D785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Gib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Gebt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Geben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wir</a:t>
                      </a:r>
                      <a:r>
                        <a:rPr lang="cs-CZ" baseline="0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Geben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lesen</a:t>
                      </a:r>
                      <a:endParaRPr lang="cs-CZ" dirty="0"/>
                    </a:p>
                  </a:txBody>
                  <a:tcPr>
                    <a:solidFill>
                      <a:srgbClr val="D785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Lies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Lest!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Lesen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wir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Lesen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braten</a:t>
                      </a:r>
                      <a:endParaRPr lang="cs-CZ" dirty="0"/>
                    </a:p>
                  </a:txBody>
                  <a:tcPr>
                    <a:solidFill>
                      <a:srgbClr val="D785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Brate!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Bratet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Braten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wir</a:t>
                      </a:r>
                      <a:r>
                        <a:rPr lang="cs-CZ" baseline="0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Braten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waschen</a:t>
                      </a:r>
                      <a:endParaRPr lang="cs-CZ" dirty="0"/>
                    </a:p>
                  </a:txBody>
                  <a:tcPr>
                    <a:solidFill>
                      <a:srgbClr val="D785B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Wasch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Wascht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Waschen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wir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Waschen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časování </a:t>
            </a:r>
            <a:r>
              <a:rPr lang="cs-CZ" dirty="0" smtClean="0"/>
              <a:t>sloves</a:t>
            </a:r>
            <a:br>
              <a:rPr lang="cs-CZ" dirty="0" smtClean="0"/>
            </a:br>
            <a:r>
              <a:rPr lang="cs-CZ" dirty="0" smtClean="0"/>
              <a:t>pomocných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51520" y="1844824"/>
          <a:ext cx="7701915" cy="138176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447800"/>
                <a:gridCol w="1447800"/>
                <a:gridCol w="1602105"/>
                <a:gridCol w="1602105"/>
                <a:gridCol w="160210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infinitiv</a:t>
                      </a:r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os. </a:t>
                      </a:r>
                      <a:r>
                        <a:rPr lang="cs-CZ" dirty="0" err="1" smtClean="0"/>
                        <a:t>j</a:t>
                      </a:r>
                      <a:r>
                        <a:rPr lang="cs-CZ" dirty="0" smtClean="0"/>
                        <a:t>. č.</a:t>
                      </a:r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os. mn. č.</a:t>
                      </a:r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os.</a:t>
                      </a:r>
                      <a:r>
                        <a:rPr lang="cs-CZ" baseline="0" dirty="0" smtClean="0"/>
                        <a:t> mn. č.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os.</a:t>
                      </a:r>
                      <a:r>
                        <a:rPr lang="cs-CZ" baseline="0" dirty="0" smtClean="0"/>
                        <a:t> mn. č.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sein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E85C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Sei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Seid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Seien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wir</a:t>
                      </a:r>
                      <a:r>
                        <a:rPr lang="cs-CZ" baseline="0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Seien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Sie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haben</a:t>
                      </a:r>
                      <a:endParaRPr lang="cs-CZ" dirty="0"/>
                    </a:p>
                  </a:txBody>
                  <a:tcPr>
                    <a:solidFill>
                      <a:srgbClr val="BE85C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Hab</a:t>
                      </a:r>
                      <a:r>
                        <a:rPr lang="cs-CZ" dirty="0" smtClean="0"/>
                        <a:t>(e)!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Habt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Haben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wir</a:t>
                      </a:r>
                      <a:r>
                        <a:rPr lang="cs-CZ" dirty="0" smtClean="0"/>
                        <a:t>!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Haben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Sie</a:t>
                      </a:r>
                      <a:r>
                        <a:rPr lang="cs-CZ" baseline="0" dirty="0" smtClean="0"/>
                        <a:t>!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Vytvořte věty v rozkazovacím způsobu.</a:t>
            </a:r>
          </a:p>
          <a:p>
            <a:endParaRPr lang="cs-CZ" dirty="0" smtClean="0"/>
          </a:p>
          <a:p>
            <a:r>
              <a:rPr lang="cs-CZ" sz="2000" dirty="0" err="1" smtClean="0"/>
              <a:t>Herr</a:t>
            </a:r>
            <a:r>
              <a:rPr lang="cs-CZ" sz="2000" dirty="0" smtClean="0"/>
              <a:t> Mayer –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Tante</a:t>
            </a:r>
            <a:r>
              <a:rPr lang="cs-CZ" sz="2000" dirty="0" smtClean="0"/>
              <a:t> </a:t>
            </a:r>
            <a:r>
              <a:rPr lang="cs-CZ" sz="2000" dirty="0" err="1" smtClean="0"/>
              <a:t>anrufen</a:t>
            </a:r>
            <a:endParaRPr lang="cs-CZ" sz="2000" dirty="0" smtClean="0"/>
          </a:p>
          <a:p>
            <a:endParaRPr lang="cs-CZ" dirty="0" smtClean="0"/>
          </a:p>
          <a:p>
            <a:r>
              <a:rPr lang="cs-CZ" sz="2000" dirty="0" smtClean="0"/>
              <a:t>Eva – </a:t>
            </a:r>
            <a:r>
              <a:rPr lang="cs-CZ" sz="2000" dirty="0" err="1" smtClean="0"/>
              <a:t>einkaufen</a:t>
            </a:r>
            <a:r>
              <a:rPr lang="cs-CZ" sz="2000" dirty="0" smtClean="0"/>
              <a:t> </a:t>
            </a:r>
            <a:r>
              <a:rPr lang="cs-CZ" sz="2000" dirty="0" err="1" smtClean="0"/>
              <a:t>gehen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err="1" smtClean="0"/>
              <a:t>du</a:t>
            </a:r>
            <a:r>
              <a:rPr lang="cs-CZ" sz="2000" dirty="0" smtClean="0"/>
              <a:t> – </a:t>
            </a:r>
            <a:r>
              <a:rPr lang="cs-CZ" sz="2000" dirty="0" err="1" smtClean="0"/>
              <a:t>Mittagessen</a:t>
            </a:r>
            <a:r>
              <a:rPr lang="cs-CZ" sz="2000" dirty="0" smtClean="0"/>
              <a:t> </a:t>
            </a:r>
            <a:r>
              <a:rPr lang="cs-CZ" sz="2000" dirty="0" err="1" smtClean="0"/>
              <a:t>kochen</a:t>
            </a:r>
            <a:r>
              <a:rPr lang="cs-CZ" sz="2000" dirty="0" smtClean="0"/>
              <a:t> 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Petr </a:t>
            </a:r>
            <a:r>
              <a:rPr lang="cs-CZ" sz="2000" dirty="0" err="1" smtClean="0"/>
              <a:t>und</a:t>
            </a:r>
            <a:r>
              <a:rPr lang="cs-CZ" sz="2000" dirty="0" smtClean="0"/>
              <a:t> Anna –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Küche</a:t>
            </a:r>
            <a:r>
              <a:rPr lang="cs-CZ" sz="2000" dirty="0" smtClean="0"/>
              <a:t> </a:t>
            </a:r>
            <a:r>
              <a:rPr lang="cs-CZ" sz="2000" dirty="0" err="1" smtClean="0"/>
              <a:t>aufräumen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err="1" smtClean="0"/>
              <a:t>Tomas</a:t>
            </a:r>
            <a:r>
              <a:rPr lang="cs-CZ" sz="2000" dirty="0" smtClean="0"/>
              <a:t> – </a:t>
            </a:r>
            <a:r>
              <a:rPr lang="cs-CZ" sz="2000" dirty="0" err="1" smtClean="0"/>
              <a:t>Schuhe</a:t>
            </a:r>
            <a:r>
              <a:rPr lang="cs-CZ" sz="2000" dirty="0" smtClean="0"/>
              <a:t> </a:t>
            </a:r>
            <a:r>
              <a:rPr lang="cs-CZ" sz="2000" dirty="0" err="1" smtClean="0"/>
              <a:t>putzen</a:t>
            </a:r>
            <a:endParaRPr lang="cs-CZ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Doplňte sloveso v rozkazovacím způsobu.</a:t>
            </a:r>
          </a:p>
          <a:p>
            <a:endParaRPr lang="cs-CZ" dirty="0" smtClean="0"/>
          </a:p>
          <a:p>
            <a:r>
              <a:rPr lang="cs-CZ" sz="2000" dirty="0" smtClean="0"/>
              <a:t>Pavle, otevři okno.</a:t>
            </a:r>
            <a:br>
              <a:rPr lang="cs-CZ" sz="2000" dirty="0" smtClean="0"/>
            </a:br>
            <a:r>
              <a:rPr lang="cs-CZ" sz="2000" dirty="0" smtClean="0"/>
              <a:t>Pavel, ___________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Fenster</a:t>
            </a:r>
            <a:r>
              <a:rPr lang="cs-CZ" sz="2000" dirty="0" smtClean="0"/>
              <a:t> </a:t>
            </a:r>
            <a:r>
              <a:rPr lang="cs-CZ" sz="2000" dirty="0" err="1" smtClean="0"/>
              <a:t>an</a:t>
            </a:r>
            <a:r>
              <a:rPr lang="cs-CZ" sz="2000" dirty="0" smtClean="0"/>
              <a:t>.</a:t>
            </a:r>
          </a:p>
          <a:p>
            <a:endParaRPr lang="cs-CZ" sz="2000" dirty="0" smtClean="0"/>
          </a:p>
          <a:p>
            <a:r>
              <a:rPr lang="cs-CZ" sz="2000" dirty="0" smtClean="0"/>
              <a:t>Karle, napiš ty úkoly.</a:t>
            </a:r>
            <a:br>
              <a:rPr lang="cs-CZ" sz="2000" dirty="0" smtClean="0"/>
            </a:br>
            <a:r>
              <a:rPr lang="cs-CZ" sz="2000" dirty="0" smtClean="0"/>
              <a:t>Karl, ___________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Aufgabe</a:t>
            </a:r>
            <a:r>
              <a:rPr lang="cs-CZ" sz="2000" dirty="0" smtClean="0"/>
              <a:t>!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 smtClean="0"/>
              <a:t>Dano, přečti si tu knihu.</a:t>
            </a:r>
            <a:br>
              <a:rPr lang="cs-CZ" sz="2000" dirty="0" smtClean="0"/>
            </a:br>
            <a:r>
              <a:rPr lang="cs-CZ" sz="2000" dirty="0" smtClean="0"/>
              <a:t>Dana,___________ </a:t>
            </a:r>
            <a:r>
              <a:rPr lang="cs-CZ" sz="2000" dirty="0" err="1" smtClean="0"/>
              <a:t>das</a:t>
            </a:r>
            <a:r>
              <a:rPr lang="cs-CZ" sz="2000" dirty="0" smtClean="0"/>
              <a:t> </a:t>
            </a:r>
            <a:r>
              <a:rPr lang="cs-CZ" sz="2000" dirty="0" err="1" smtClean="0"/>
              <a:t>Buch</a:t>
            </a:r>
            <a:r>
              <a:rPr lang="cs-CZ" sz="2000" dirty="0" smtClean="0"/>
              <a:t>!</a:t>
            </a:r>
          </a:p>
          <a:p>
            <a:endParaRPr lang="cs-CZ" sz="2000" dirty="0" smtClean="0"/>
          </a:p>
          <a:p>
            <a:r>
              <a:rPr lang="cs-CZ" sz="2000" dirty="0" smtClean="0"/>
              <a:t>Martino, sbal si kufr.</a:t>
            </a:r>
          </a:p>
          <a:p>
            <a:r>
              <a:rPr lang="cs-CZ" sz="2000" dirty="0" smtClean="0"/>
              <a:t>Martina, _____________ den </a:t>
            </a:r>
            <a:r>
              <a:rPr lang="cs-CZ" sz="2000" dirty="0" err="1" smtClean="0"/>
              <a:t>Koffer</a:t>
            </a:r>
            <a:r>
              <a:rPr lang="cs-CZ" sz="2000" dirty="0" smtClean="0"/>
              <a:t>.</a:t>
            </a:r>
            <a:endParaRPr lang="cs-CZ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72</TotalTime>
  <Words>506</Words>
  <Application>Microsoft Office PowerPoint</Application>
  <PresentationFormat>Předvádění na obrazovce (4:3)</PresentationFormat>
  <Paragraphs>159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Bohatý</vt:lpstr>
      <vt:lpstr>Imperativ (rozkazovací způsob)</vt:lpstr>
      <vt:lpstr>Tvoření tvarů rozkazovacího způsobu</vt:lpstr>
      <vt:lpstr>Změny časování tvarů</vt:lpstr>
      <vt:lpstr>časování sloves Pravidelných</vt:lpstr>
      <vt:lpstr>časování sloves pravidelných končících –D; -t</vt:lpstr>
      <vt:lpstr>časování sloves nepravidelných</vt:lpstr>
      <vt:lpstr>časování sloves pomocných</vt:lpstr>
      <vt:lpstr>Procvičování </vt:lpstr>
      <vt:lpstr>Procvičování</vt:lpstr>
      <vt:lpstr>Procvičování - řešení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Imperativ (rozkazovací způsob)</dc:title>
  <dc:creator>Vosala</dc:creator>
  <cp:lastModifiedBy>Vosala</cp:lastModifiedBy>
  <cp:revision>8</cp:revision>
  <dcterms:created xsi:type="dcterms:W3CDTF">2020-04-07T12:50:20Z</dcterms:created>
  <dcterms:modified xsi:type="dcterms:W3CDTF">2020-04-07T14:03:13Z</dcterms:modified>
</cp:coreProperties>
</file>