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68" r:id="rId4"/>
    <p:sldId id="298" r:id="rId5"/>
    <p:sldId id="301" r:id="rId6"/>
    <p:sldId id="299" r:id="rId7"/>
    <p:sldId id="300" r:id="rId8"/>
    <p:sldId id="302" r:id="rId9"/>
    <p:sldId id="297" r:id="rId10"/>
    <p:sldId id="315" r:id="rId11"/>
    <p:sldId id="316" r:id="rId12"/>
    <p:sldId id="317" r:id="rId13"/>
    <p:sldId id="313" r:id="rId14"/>
    <p:sldId id="331" r:id="rId15"/>
    <p:sldId id="307" r:id="rId16"/>
    <p:sldId id="311" r:id="rId17"/>
    <p:sldId id="312" r:id="rId18"/>
    <p:sldId id="309" r:id="rId19"/>
    <p:sldId id="306" r:id="rId20"/>
    <p:sldId id="321" r:id="rId21"/>
    <p:sldId id="304" r:id="rId22"/>
    <p:sldId id="319" r:id="rId23"/>
    <p:sldId id="322" r:id="rId24"/>
    <p:sldId id="267" r:id="rId25"/>
    <p:sldId id="320" r:id="rId26"/>
    <p:sldId id="323" r:id="rId27"/>
    <p:sldId id="318" r:id="rId28"/>
    <p:sldId id="303" r:id="rId29"/>
    <p:sldId id="324" r:id="rId30"/>
    <p:sldId id="283" r:id="rId31"/>
    <p:sldId id="305" r:id="rId32"/>
    <p:sldId id="325" r:id="rId33"/>
    <p:sldId id="327" r:id="rId34"/>
    <p:sldId id="326" r:id="rId35"/>
    <p:sldId id="328" r:id="rId36"/>
    <p:sldId id="329" r:id="rId37"/>
    <p:sldId id="33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7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13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51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70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03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36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99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20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25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79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1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15190-EC09-4F2C-85D3-131083E70BD8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C59A7D4-4B54-4112-9D55-6CF9F7CC4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82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E3C96-556B-4762-8F2D-EFCF6AF19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874" y="945913"/>
            <a:ext cx="10029926" cy="3493566"/>
          </a:xfrm>
          <a:solidFill>
            <a:srgbClr val="92D050"/>
          </a:solidFill>
        </p:spPr>
        <p:txBody>
          <a:bodyPr/>
          <a:lstStyle/>
          <a:p>
            <a:r>
              <a:rPr lang="cs-CZ" dirty="0"/>
              <a:t>	</a:t>
            </a:r>
            <a:r>
              <a:rPr lang="cs-CZ" sz="6000" dirty="0"/>
              <a:t>  ZPŮSOBOVÁ SLOVESA</a:t>
            </a:r>
            <a:br>
              <a:rPr lang="cs-CZ" sz="6000" dirty="0"/>
            </a:b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9A9EE-989E-4ABA-B6D2-83C82739F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612" y="4664765"/>
            <a:ext cx="9884449" cy="1071095"/>
          </a:xfrm>
          <a:solidFill>
            <a:srgbClr val="FFC000"/>
          </a:solidFill>
        </p:spPr>
        <p:txBody>
          <a:bodyPr/>
          <a:lstStyle/>
          <a:p>
            <a:r>
              <a:rPr lang="cs-CZ" dirty="0"/>
              <a:t>DIREKT INTERAKTIV – 4.LEKTION</a:t>
            </a:r>
          </a:p>
        </p:txBody>
      </p:sp>
    </p:spTree>
    <p:extLst>
      <p:ext uri="{BB962C8B-B14F-4D97-AF65-F5344CB8AC3E}">
        <p14:creationId xmlns:p14="http://schemas.microsoft.com/office/powerpoint/2010/main" val="4278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Slovosled ve větě – otázka doplňovací</a:t>
            </a:r>
            <a:endParaRPr lang="cs-CZ" sz="49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AD936D-BD2C-4922-8C00-CD6E575E42E5}"/>
              </a:ext>
            </a:extLst>
          </p:cNvPr>
          <p:cNvSpPr txBox="1"/>
          <p:nvPr/>
        </p:nvSpPr>
        <p:spPr>
          <a:xfrm>
            <a:off x="2970046" y="3136612"/>
            <a:ext cx="71281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Was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muss</a:t>
            </a:r>
            <a:r>
              <a:rPr lang="cs-CZ" sz="3200" b="1" dirty="0"/>
              <a:t>  </a:t>
            </a:r>
            <a:r>
              <a:rPr lang="cs-CZ" sz="3200" b="1" dirty="0" err="1">
                <a:solidFill>
                  <a:srgbClr val="FFC000"/>
                </a:solidFill>
              </a:rPr>
              <a:t>ich</a:t>
            </a:r>
            <a:r>
              <a:rPr lang="cs-CZ" sz="3200" b="1" dirty="0"/>
              <a:t> </a:t>
            </a:r>
            <a:r>
              <a:rPr lang="cs-CZ" sz="3200" b="1" dirty="0" err="1"/>
              <a:t>zu</a:t>
            </a:r>
            <a:r>
              <a:rPr lang="cs-CZ" sz="3200" b="1" dirty="0"/>
              <a:t> </a:t>
            </a:r>
            <a:r>
              <a:rPr lang="cs-CZ" sz="3200" b="1" dirty="0" err="1"/>
              <a:t>Hause</a:t>
            </a:r>
            <a:r>
              <a:rPr lang="cs-CZ" sz="3200" b="1" dirty="0"/>
              <a:t> </a:t>
            </a:r>
            <a:r>
              <a:rPr lang="cs-CZ" sz="3200" b="1" u="sng" dirty="0">
                <a:solidFill>
                  <a:srgbClr val="FF0000"/>
                </a:solidFill>
              </a:rPr>
              <a:t>machen?</a:t>
            </a:r>
            <a:endParaRPr lang="cs-CZ" sz="3200" b="1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DF2867C-A984-4FF3-9DF8-27E4F0F2E116}"/>
              </a:ext>
            </a:extLst>
          </p:cNvPr>
          <p:cNvSpPr/>
          <p:nvPr/>
        </p:nvSpPr>
        <p:spPr>
          <a:xfrm rot="10800000" flipH="1">
            <a:off x="7754236" y="4092591"/>
            <a:ext cx="3375874" cy="1167671"/>
          </a:xfrm>
          <a:prstGeom prst="wedgeRoundRectCallout">
            <a:avLst>
              <a:gd name="adj1" fmla="val -61191"/>
              <a:gd name="adj2" fmla="val 78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B0AB0F-1404-4C49-B5AD-AE748EAC524B}"/>
              </a:ext>
            </a:extLst>
          </p:cNvPr>
          <p:cNvSpPr txBox="1"/>
          <p:nvPr/>
        </p:nvSpPr>
        <p:spPr>
          <a:xfrm>
            <a:off x="7924799" y="4353262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významové stojí </a:t>
            </a:r>
            <a:r>
              <a:rPr lang="cs-CZ" b="1" dirty="0">
                <a:solidFill>
                  <a:srgbClr val="FF0000"/>
                </a:solidFill>
              </a:rPr>
              <a:t>na konci </a:t>
            </a:r>
            <a:r>
              <a:rPr lang="cs-CZ" b="1" dirty="0"/>
              <a:t>a nečasuje se!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B80E437-1D54-43CB-99E1-84210A4D8D52}"/>
              </a:ext>
            </a:extLst>
          </p:cNvPr>
          <p:cNvSpPr/>
          <p:nvPr/>
        </p:nvSpPr>
        <p:spPr>
          <a:xfrm>
            <a:off x="954157" y="1674775"/>
            <a:ext cx="2766507" cy="1167671"/>
          </a:xfrm>
          <a:prstGeom prst="wedgeRoundRectCallout">
            <a:avLst>
              <a:gd name="adj1" fmla="val 73481"/>
              <a:gd name="adj2" fmla="val 77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CD41FEA-1F88-49B9-BE68-5F8C6AE08987}"/>
              </a:ext>
            </a:extLst>
          </p:cNvPr>
          <p:cNvSpPr txBox="1"/>
          <p:nvPr/>
        </p:nvSpPr>
        <p:spPr>
          <a:xfrm>
            <a:off x="954157" y="1985372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způsobové stojí na </a:t>
            </a:r>
            <a:r>
              <a:rPr lang="cs-CZ" b="1" dirty="0">
                <a:solidFill>
                  <a:srgbClr val="FF0000"/>
                </a:solidFill>
              </a:rPr>
              <a:t>2.místě </a:t>
            </a:r>
            <a:r>
              <a:rPr lang="cs-CZ" b="1" dirty="0"/>
              <a:t>a časuje se!</a:t>
            </a:r>
          </a:p>
        </p:txBody>
      </p:sp>
    </p:spTree>
    <p:extLst>
      <p:ext uri="{BB962C8B-B14F-4D97-AF65-F5344CB8AC3E}">
        <p14:creationId xmlns:p14="http://schemas.microsoft.com/office/powerpoint/2010/main" val="34306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Slovosled ve větě – otázka zjišťovací</a:t>
            </a:r>
            <a:endParaRPr lang="cs-CZ" sz="49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AD936D-BD2C-4922-8C00-CD6E575E42E5}"/>
              </a:ext>
            </a:extLst>
          </p:cNvPr>
          <p:cNvSpPr txBox="1"/>
          <p:nvPr/>
        </p:nvSpPr>
        <p:spPr>
          <a:xfrm>
            <a:off x="2970046" y="3136612"/>
            <a:ext cx="71281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u="sng" dirty="0" err="1">
                <a:solidFill>
                  <a:srgbClr val="FF0000"/>
                </a:solidFill>
              </a:rPr>
              <a:t>Muss</a:t>
            </a:r>
            <a:r>
              <a:rPr lang="cs-CZ" sz="3200" b="1" dirty="0"/>
              <a:t>  </a:t>
            </a:r>
            <a:r>
              <a:rPr lang="cs-CZ" sz="3200" b="1" dirty="0" err="1">
                <a:solidFill>
                  <a:srgbClr val="FFC000"/>
                </a:solidFill>
              </a:rPr>
              <a:t>ich</a:t>
            </a:r>
            <a:r>
              <a:rPr lang="cs-CZ" sz="3200" b="1" dirty="0"/>
              <a:t> </a:t>
            </a:r>
            <a:r>
              <a:rPr lang="cs-CZ" sz="3200" b="1" dirty="0" err="1"/>
              <a:t>zu</a:t>
            </a:r>
            <a:r>
              <a:rPr lang="cs-CZ" sz="3200" b="1" dirty="0"/>
              <a:t> </a:t>
            </a:r>
            <a:r>
              <a:rPr lang="cs-CZ" sz="3200" b="1" dirty="0" err="1"/>
              <a:t>Hause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lernen</a:t>
            </a:r>
            <a:r>
              <a:rPr lang="cs-CZ" sz="3200" b="1" u="sng" dirty="0">
                <a:solidFill>
                  <a:srgbClr val="FF0000"/>
                </a:solidFill>
              </a:rPr>
              <a:t>?</a:t>
            </a:r>
            <a:endParaRPr lang="cs-CZ" sz="3200" b="1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DF2867C-A984-4FF3-9DF8-27E4F0F2E116}"/>
              </a:ext>
            </a:extLst>
          </p:cNvPr>
          <p:cNvSpPr/>
          <p:nvPr/>
        </p:nvSpPr>
        <p:spPr>
          <a:xfrm rot="10800000" flipH="1">
            <a:off x="7754236" y="4092591"/>
            <a:ext cx="3375874" cy="1167671"/>
          </a:xfrm>
          <a:prstGeom prst="wedgeRoundRectCallout">
            <a:avLst>
              <a:gd name="adj1" fmla="val -61191"/>
              <a:gd name="adj2" fmla="val 78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B0AB0F-1404-4C49-B5AD-AE748EAC524B}"/>
              </a:ext>
            </a:extLst>
          </p:cNvPr>
          <p:cNvSpPr txBox="1"/>
          <p:nvPr/>
        </p:nvSpPr>
        <p:spPr>
          <a:xfrm>
            <a:off x="7924799" y="4353262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významové stojí </a:t>
            </a:r>
            <a:r>
              <a:rPr lang="cs-CZ" b="1" dirty="0">
                <a:solidFill>
                  <a:srgbClr val="FF0000"/>
                </a:solidFill>
              </a:rPr>
              <a:t>na konci </a:t>
            </a:r>
            <a:r>
              <a:rPr lang="cs-CZ" b="1" dirty="0"/>
              <a:t>a nečasuje se!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B80E437-1D54-43CB-99E1-84210A4D8D52}"/>
              </a:ext>
            </a:extLst>
          </p:cNvPr>
          <p:cNvSpPr/>
          <p:nvPr/>
        </p:nvSpPr>
        <p:spPr>
          <a:xfrm>
            <a:off x="954157" y="1674775"/>
            <a:ext cx="2766507" cy="1167671"/>
          </a:xfrm>
          <a:prstGeom prst="wedgeRoundRectCallout">
            <a:avLst>
              <a:gd name="adj1" fmla="val 73481"/>
              <a:gd name="adj2" fmla="val 77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CD41FEA-1F88-49B9-BE68-5F8C6AE08987}"/>
              </a:ext>
            </a:extLst>
          </p:cNvPr>
          <p:cNvSpPr txBox="1"/>
          <p:nvPr/>
        </p:nvSpPr>
        <p:spPr>
          <a:xfrm>
            <a:off x="954157" y="1985372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způsobové stojí na </a:t>
            </a:r>
            <a:r>
              <a:rPr lang="cs-CZ" b="1" dirty="0">
                <a:solidFill>
                  <a:srgbClr val="FF0000"/>
                </a:solidFill>
              </a:rPr>
              <a:t>2.místě </a:t>
            </a:r>
            <a:r>
              <a:rPr lang="cs-CZ" b="1" dirty="0"/>
              <a:t>a časuje se!</a:t>
            </a:r>
          </a:p>
        </p:txBody>
      </p:sp>
    </p:spTree>
    <p:extLst>
      <p:ext uri="{BB962C8B-B14F-4D97-AF65-F5344CB8AC3E}">
        <p14:creationId xmlns:p14="http://schemas.microsoft.com/office/powerpoint/2010/main" val="284304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Úkol - slovosled ve větě</a:t>
            </a:r>
            <a:endParaRPr lang="cs-CZ" sz="49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AD936D-BD2C-4922-8C00-CD6E575E42E5}"/>
              </a:ext>
            </a:extLst>
          </p:cNvPr>
          <p:cNvSpPr txBox="1"/>
          <p:nvPr/>
        </p:nvSpPr>
        <p:spPr>
          <a:xfrm>
            <a:off x="2970046" y="3136612"/>
            <a:ext cx="597673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Ich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muss</a:t>
            </a:r>
            <a:r>
              <a:rPr lang="cs-CZ" sz="3200" b="1" dirty="0"/>
              <a:t> </a:t>
            </a:r>
            <a:r>
              <a:rPr lang="cs-CZ" sz="3200" b="1" dirty="0" err="1"/>
              <a:t>zu</a:t>
            </a:r>
            <a:r>
              <a:rPr lang="cs-CZ" sz="3200" b="1" dirty="0"/>
              <a:t> </a:t>
            </a:r>
            <a:r>
              <a:rPr lang="cs-CZ" sz="3200" b="1" dirty="0" err="1"/>
              <a:t>Hause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lernen</a:t>
            </a:r>
            <a:r>
              <a:rPr lang="cs-CZ" sz="3200" b="1" dirty="0"/>
              <a:t>.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DF2867C-A984-4FF3-9DF8-27E4F0F2E116}"/>
              </a:ext>
            </a:extLst>
          </p:cNvPr>
          <p:cNvSpPr/>
          <p:nvPr/>
        </p:nvSpPr>
        <p:spPr>
          <a:xfrm rot="10800000" flipH="1">
            <a:off x="5413664" y="3424129"/>
            <a:ext cx="3375874" cy="1167671"/>
          </a:xfrm>
          <a:prstGeom prst="wedgeRoundRectCallout">
            <a:avLst>
              <a:gd name="adj1" fmla="val -61191"/>
              <a:gd name="adj2" fmla="val 78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B0AB0F-1404-4C49-B5AD-AE748EAC524B}"/>
              </a:ext>
            </a:extLst>
          </p:cNvPr>
          <p:cNvSpPr txBox="1"/>
          <p:nvPr/>
        </p:nvSpPr>
        <p:spPr>
          <a:xfrm>
            <a:off x="5584227" y="3960149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významové stojí </a:t>
            </a:r>
            <a:r>
              <a:rPr lang="cs-CZ" b="1" dirty="0">
                <a:solidFill>
                  <a:srgbClr val="FF0000"/>
                </a:solidFill>
              </a:rPr>
              <a:t>na konci </a:t>
            </a:r>
            <a:r>
              <a:rPr lang="cs-CZ" b="1" dirty="0"/>
              <a:t>a nečasuje se!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B80E437-1D54-43CB-99E1-84210A4D8D52}"/>
              </a:ext>
            </a:extLst>
          </p:cNvPr>
          <p:cNvSpPr/>
          <p:nvPr/>
        </p:nvSpPr>
        <p:spPr>
          <a:xfrm>
            <a:off x="5739905" y="3258768"/>
            <a:ext cx="2766507" cy="1167671"/>
          </a:xfrm>
          <a:prstGeom prst="wedgeRoundRectCallout">
            <a:avLst>
              <a:gd name="adj1" fmla="val 73481"/>
              <a:gd name="adj2" fmla="val 77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CD41FEA-1F88-49B9-BE68-5F8C6AE08987}"/>
              </a:ext>
            </a:extLst>
          </p:cNvPr>
          <p:cNvSpPr txBox="1"/>
          <p:nvPr/>
        </p:nvSpPr>
        <p:spPr>
          <a:xfrm>
            <a:off x="5314978" y="3750747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způsobové stojí na </a:t>
            </a:r>
            <a:r>
              <a:rPr lang="cs-CZ" b="1" dirty="0">
                <a:solidFill>
                  <a:srgbClr val="FF0000"/>
                </a:solidFill>
              </a:rPr>
              <a:t>2.místě </a:t>
            </a:r>
            <a:r>
              <a:rPr lang="cs-CZ" b="1" dirty="0"/>
              <a:t>a časuje se!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4F7213-714A-4B0B-9CEF-DEA5BC37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41" y="1709497"/>
            <a:ext cx="8183117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5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Slovosled ve větě- řešení</a:t>
            </a:r>
            <a:endParaRPr lang="cs-CZ" sz="49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AD936D-BD2C-4922-8C00-CD6E575E42E5}"/>
              </a:ext>
            </a:extLst>
          </p:cNvPr>
          <p:cNvSpPr txBox="1"/>
          <p:nvPr/>
        </p:nvSpPr>
        <p:spPr>
          <a:xfrm>
            <a:off x="2970046" y="3136612"/>
            <a:ext cx="597673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Ich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muss</a:t>
            </a:r>
            <a:r>
              <a:rPr lang="cs-CZ" sz="3200" b="1" dirty="0"/>
              <a:t> </a:t>
            </a:r>
            <a:r>
              <a:rPr lang="cs-CZ" sz="3200" b="1" dirty="0" err="1"/>
              <a:t>zu</a:t>
            </a:r>
            <a:r>
              <a:rPr lang="cs-CZ" sz="3200" b="1" dirty="0"/>
              <a:t> </a:t>
            </a:r>
            <a:r>
              <a:rPr lang="cs-CZ" sz="3200" b="1" dirty="0" err="1"/>
              <a:t>Hause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lernen</a:t>
            </a:r>
            <a:r>
              <a:rPr lang="cs-CZ" sz="3200" b="1" dirty="0"/>
              <a:t>.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DF2867C-A984-4FF3-9DF8-27E4F0F2E116}"/>
              </a:ext>
            </a:extLst>
          </p:cNvPr>
          <p:cNvSpPr/>
          <p:nvPr/>
        </p:nvSpPr>
        <p:spPr>
          <a:xfrm rot="10800000" flipH="1">
            <a:off x="5413664" y="3424129"/>
            <a:ext cx="3375874" cy="1167671"/>
          </a:xfrm>
          <a:prstGeom prst="wedgeRoundRectCallout">
            <a:avLst>
              <a:gd name="adj1" fmla="val -61191"/>
              <a:gd name="adj2" fmla="val 78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B0AB0F-1404-4C49-B5AD-AE748EAC524B}"/>
              </a:ext>
            </a:extLst>
          </p:cNvPr>
          <p:cNvSpPr txBox="1"/>
          <p:nvPr/>
        </p:nvSpPr>
        <p:spPr>
          <a:xfrm>
            <a:off x="5584227" y="3960149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významové stojí </a:t>
            </a:r>
            <a:r>
              <a:rPr lang="cs-CZ" b="1" dirty="0">
                <a:solidFill>
                  <a:srgbClr val="FF0000"/>
                </a:solidFill>
              </a:rPr>
              <a:t>na konci </a:t>
            </a:r>
            <a:r>
              <a:rPr lang="cs-CZ" b="1" dirty="0"/>
              <a:t>a nečasuje se!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B80E437-1D54-43CB-99E1-84210A4D8D52}"/>
              </a:ext>
            </a:extLst>
          </p:cNvPr>
          <p:cNvSpPr/>
          <p:nvPr/>
        </p:nvSpPr>
        <p:spPr>
          <a:xfrm>
            <a:off x="5739905" y="3258768"/>
            <a:ext cx="2766507" cy="1167671"/>
          </a:xfrm>
          <a:prstGeom prst="wedgeRoundRectCallout">
            <a:avLst>
              <a:gd name="adj1" fmla="val 73481"/>
              <a:gd name="adj2" fmla="val 77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CD41FEA-1F88-49B9-BE68-5F8C6AE08987}"/>
              </a:ext>
            </a:extLst>
          </p:cNvPr>
          <p:cNvSpPr txBox="1"/>
          <p:nvPr/>
        </p:nvSpPr>
        <p:spPr>
          <a:xfrm>
            <a:off x="5314978" y="3750747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způsobové stojí na </a:t>
            </a:r>
            <a:r>
              <a:rPr lang="cs-CZ" b="1" dirty="0">
                <a:solidFill>
                  <a:srgbClr val="FF0000"/>
                </a:solidFill>
              </a:rPr>
              <a:t>2.místě </a:t>
            </a:r>
            <a:r>
              <a:rPr lang="cs-CZ" b="1" dirty="0"/>
              <a:t>a časuje se!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4F7213-714A-4B0B-9CEF-DEA5BC37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41" y="1709497"/>
            <a:ext cx="8183117" cy="34390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0907A85-82C8-41B1-9D17-DFCC0A98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94" y="1709497"/>
            <a:ext cx="8735644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5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122084" y="2659125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VÝZNAM SLOVES A JEJICH POUŽITÍ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8725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KÖNNEN – </a:t>
            </a:r>
            <a:r>
              <a:rPr lang="cs-CZ" dirty="0">
                <a:solidFill>
                  <a:srgbClr val="FFFF00"/>
                </a:solidFill>
              </a:rPr>
              <a:t>umět, moci</a:t>
            </a:r>
            <a:endParaRPr lang="cs-CZ" sz="31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FD5B03-9B2B-4CE8-BFF7-2DA9C7DE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39" y="2322061"/>
            <a:ext cx="8735644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0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SOLLEN – </a:t>
            </a:r>
            <a:r>
              <a:rPr lang="cs-CZ" dirty="0">
                <a:solidFill>
                  <a:srgbClr val="FFFF00"/>
                </a:solidFill>
              </a:rPr>
              <a:t>mít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</a:rPr>
              <a:t>povinnost</a:t>
            </a:r>
            <a:endParaRPr lang="cs-CZ" sz="4900" dirty="0">
              <a:solidFill>
                <a:srgbClr val="FFFF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6B29A0-95E4-4923-BA1C-1574AC69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2566867"/>
            <a:ext cx="9907383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6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WOLLEN  - </a:t>
            </a:r>
            <a:r>
              <a:rPr lang="cs-CZ" dirty="0">
                <a:solidFill>
                  <a:srgbClr val="FFFF00"/>
                </a:solidFill>
              </a:rPr>
              <a:t>chtít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			</a:t>
            </a:r>
            <a:r>
              <a:rPr lang="cs-CZ" dirty="0">
                <a:solidFill>
                  <a:schemeClr val="bg1"/>
                </a:solidFill>
              </a:rPr>
              <a:t>MÜSSEN – </a:t>
            </a:r>
            <a:r>
              <a:rPr lang="cs-CZ" dirty="0">
                <a:solidFill>
                  <a:srgbClr val="FFFF00"/>
                </a:solidFill>
              </a:rPr>
              <a:t>muset</a:t>
            </a:r>
            <a:br>
              <a:rPr lang="cs-CZ" dirty="0">
                <a:solidFill>
                  <a:srgbClr val="FFFF00"/>
                </a:solidFill>
              </a:rPr>
            </a:br>
            <a:br>
              <a:rPr lang="cs-CZ" dirty="0">
                <a:solidFill>
                  <a:srgbClr val="FFFF00"/>
                </a:solidFill>
              </a:rPr>
            </a:b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0D8AC5-00EF-4712-AA7E-7D00B675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78" y="1738076"/>
            <a:ext cx="8916644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8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DÜRFEN - </a:t>
            </a:r>
            <a:r>
              <a:rPr lang="cs-CZ" dirty="0">
                <a:solidFill>
                  <a:srgbClr val="FFFF00"/>
                </a:solidFill>
              </a:rPr>
              <a:t>smět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4854E6-3C63-4F0E-AEBC-4539AAD5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1819050"/>
            <a:ext cx="9192908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069075" y="2632621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 </a:t>
            </a:r>
            <a:r>
              <a:rPr lang="cs-CZ" b="1" dirty="0"/>
              <a:t>ÜBUNGEN (CVIČENÍ)</a:t>
            </a:r>
          </a:p>
        </p:txBody>
      </p:sp>
    </p:spTree>
    <p:extLst>
      <p:ext uri="{BB962C8B-B14F-4D97-AF65-F5344CB8AC3E}">
        <p14:creationId xmlns:p14="http://schemas.microsoft.com/office/powerpoint/2010/main" val="45381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122084" y="2659125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</a:t>
            </a:r>
            <a:r>
              <a:rPr lang="cs-CZ" b="1" dirty="0"/>
              <a:t>MODÁLNÍ SLOVESA</a:t>
            </a:r>
          </a:p>
        </p:txBody>
      </p:sp>
    </p:spTree>
    <p:extLst>
      <p:ext uri="{BB962C8B-B14F-4D97-AF65-F5344CB8AC3E}">
        <p14:creationId xmlns:p14="http://schemas.microsoft.com/office/powerpoint/2010/main" val="2021225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069075" y="2632621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 	</a:t>
            </a:r>
            <a:r>
              <a:rPr lang="cs-CZ" b="1" dirty="0"/>
              <a:t>KÖNNEN</a:t>
            </a:r>
          </a:p>
        </p:txBody>
      </p:sp>
    </p:spTree>
    <p:extLst>
      <p:ext uri="{BB962C8B-B14F-4D97-AF65-F5344CB8AC3E}">
        <p14:creationId xmlns:p14="http://schemas.microsoft.com/office/powerpoint/2010/main" val="251267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Způsobová slovesa - </a:t>
            </a:r>
            <a:r>
              <a:rPr lang="cs-CZ" dirty="0" err="1">
                <a:solidFill>
                  <a:schemeClr val="bg1"/>
                </a:solidFill>
              </a:rPr>
              <a:t>können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71D232-4268-4075-ADB1-EF778B4B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39" y="1629582"/>
            <a:ext cx="7020905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Způsobová slovesa - </a:t>
            </a:r>
            <a:r>
              <a:rPr lang="cs-CZ" dirty="0" err="1">
                <a:solidFill>
                  <a:schemeClr val="bg1"/>
                </a:solidFill>
              </a:rPr>
              <a:t>können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A5ACF5-9C81-412E-92D5-2FBD1F4C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91" y="1566032"/>
            <a:ext cx="7287642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3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069075" y="2632621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 	</a:t>
            </a:r>
            <a:r>
              <a:rPr lang="cs-CZ" b="1" dirty="0"/>
              <a:t>MÜSSEN</a:t>
            </a:r>
          </a:p>
        </p:txBody>
      </p:sp>
    </p:spTree>
    <p:extLst>
      <p:ext uri="{BB962C8B-B14F-4D97-AF65-F5344CB8AC3E}">
        <p14:creationId xmlns:p14="http://schemas.microsoft.com/office/powerpoint/2010/main" val="2051255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Způsobová slovesa- </a:t>
            </a:r>
            <a:r>
              <a:rPr lang="cs-CZ" dirty="0" err="1">
                <a:solidFill>
                  <a:schemeClr val="bg1"/>
                </a:solidFill>
              </a:rPr>
              <a:t>müssen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B7FD62-529E-43E8-9D21-67809BDE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03" y="1510965"/>
            <a:ext cx="6603097" cy="11747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54FFCC-BF8C-47A4-8601-64B75AA9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9" y="2750702"/>
            <a:ext cx="2543379" cy="37009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B3DD14-9271-45C4-BE25-18FB39D3C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118" y="2750702"/>
            <a:ext cx="5429869" cy="37009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50AFFC0-F4F1-4C1D-A565-F53BDC8B7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71" y="1739850"/>
            <a:ext cx="4448796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- </a:t>
            </a:r>
            <a:r>
              <a:rPr lang="cs-CZ" dirty="0" err="1">
                <a:solidFill>
                  <a:schemeClr val="bg1"/>
                </a:solidFill>
              </a:rPr>
              <a:t>müssen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902F24-EAF3-4E3F-AAF5-78FB3D383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29" y="1792545"/>
            <a:ext cx="7661646" cy="40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2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069075" y="2632621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 	</a:t>
            </a:r>
            <a:r>
              <a:rPr lang="cs-CZ" b="1" dirty="0"/>
              <a:t>MÖGEN</a:t>
            </a:r>
          </a:p>
        </p:txBody>
      </p:sp>
    </p:spTree>
    <p:extLst>
      <p:ext uri="{BB962C8B-B14F-4D97-AF65-F5344CB8AC3E}">
        <p14:creationId xmlns:p14="http://schemas.microsoft.com/office/powerpoint/2010/main" val="73775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- </a:t>
            </a:r>
            <a:r>
              <a:rPr lang="cs-CZ" dirty="0" err="1">
                <a:solidFill>
                  <a:schemeClr val="bg1"/>
                </a:solidFill>
              </a:rPr>
              <a:t>mögen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7FB4A0-7D24-405D-BCBE-65F8F855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74" y="2157727"/>
            <a:ext cx="10136052" cy="25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13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- </a:t>
            </a:r>
            <a:r>
              <a:rPr lang="cs-CZ" dirty="0" err="1">
                <a:solidFill>
                  <a:schemeClr val="bg1"/>
                </a:solidFill>
              </a:rPr>
              <a:t>mögen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1133CB-D2AB-4454-8058-EB640632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75" y="2005849"/>
            <a:ext cx="10331047" cy="33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86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069075" y="2632621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 	</a:t>
            </a:r>
            <a:r>
              <a:rPr lang="cs-CZ" b="1" dirty="0"/>
              <a:t>WOLLEN</a:t>
            </a:r>
          </a:p>
        </p:txBody>
      </p:sp>
    </p:spTree>
    <p:extLst>
      <p:ext uri="{BB962C8B-B14F-4D97-AF65-F5344CB8AC3E}">
        <p14:creationId xmlns:p14="http://schemas.microsoft.com/office/powerpoint/2010/main" val="329387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303158-0ED7-4E93-845F-A7AB13B8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75" y="1445966"/>
            <a:ext cx="9124210" cy="44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6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- </a:t>
            </a:r>
            <a:r>
              <a:rPr lang="cs-CZ" dirty="0" err="1">
                <a:solidFill>
                  <a:schemeClr val="bg1"/>
                </a:solidFill>
              </a:rPr>
              <a:t>wollen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F5BC81-9CCA-4BD0-9E87-3987E626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2" y="1915143"/>
            <a:ext cx="5611008" cy="31817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9550F12-EC73-4DC4-AD84-6A6C3ED30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8064"/>
            <a:ext cx="5611008" cy="26959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0929CA0-037C-474F-B6CF-E9A709B3C87E}"/>
              </a:ext>
            </a:extLst>
          </p:cNvPr>
          <p:cNvSpPr txBox="1"/>
          <p:nvPr/>
        </p:nvSpPr>
        <p:spPr>
          <a:xfrm>
            <a:off x="967682" y="5273726"/>
            <a:ext cx="455847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Er </a:t>
            </a:r>
            <a:r>
              <a:rPr lang="cs-CZ" sz="3200" b="1" u="sng" dirty="0" err="1">
                <a:solidFill>
                  <a:srgbClr val="FF0000"/>
                </a:solidFill>
              </a:rPr>
              <a:t>will</a:t>
            </a:r>
            <a:r>
              <a:rPr lang="cs-CZ" sz="3200" b="1" dirty="0"/>
              <a:t> </a:t>
            </a:r>
            <a:r>
              <a:rPr lang="cs-CZ" sz="3200" b="1" dirty="0" err="1"/>
              <a:t>Englisch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lernen</a:t>
            </a:r>
            <a:r>
              <a:rPr lang="cs-CZ" sz="3200" b="1" dirty="0"/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C7D6A6-0FBF-4025-8775-E34FC0C36323}"/>
              </a:ext>
            </a:extLst>
          </p:cNvPr>
          <p:cNvSpPr txBox="1"/>
          <p:nvPr/>
        </p:nvSpPr>
        <p:spPr>
          <a:xfrm>
            <a:off x="6468619" y="5273726"/>
            <a:ext cx="561100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Sie</a:t>
            </a:r>
            <a:r>
              <a:rPr lang="cs-CZ" sz="3200" b="1" dirty="0"/>
              <a:t> </a:t>
            </a:r>
            <a:r>
              <a:rPr lang="cs-CZ" sz="3200" b="1" u="sng" dirty="0">
                <a:solidFill>
                  <a:srgbClr val="FF0000"/>
                </a:solidFill>
              </a:rPr>
              <a:t>_____</a:t>
            </a:r>
            <a:r>
              <a:rPr lang="cs-CZ" sz="3200" b="1" dirty="0"/>
              <a:t> </a:t>
            </a:r>
            <a:r>
              <a:rPr lang="cs-CZ" sz="3200" b="1" dirty="0" err="1"/>
              <a:t>zu</a:t>
            </a:r>
            <a:r>
              <a:rPr lang="cs-CZ" sz="3200" b="1" dirty="0"/>
              <a:t> </a:t>
            </a:r>
            <a:r>
              <a:rPr lang="cs-CZ" sz="3200" b="1" dirty="0" err="1"/>
              <a:t>Hause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_______.</a:t>
            </a:r>
          </a:p>
        </p:txBody>
      </p:sp>
    </p:spTree>
    <p:extLst>
      <p:ext uri="{BB962C8B-B14F-4D97-AF65-F5344CB8AC3E}">
        <p14:creationId xmlns:p14="http://schemas.microsoft.com/office/powerpoint/2010/main" val="36625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- </a:t>
            </a:r>
            <a:r>
              <a:rPr lang="cs-CZ" dirty="0" err="1">
                <a:solidFill>
                  <a:schemeClr val="bg1"/>
                </a:solidFill>
              </a:rPr>
              <a:t>wollen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2901F4-11E2-43FE-BE66-3A35614AE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35" y="2234439"/>
            <a:ext cx="4925112" cy="29722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ED53DCC-474A-4E9F-BF24-1A36805F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15" y="2234439"/>
            <a:ext cx="519185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9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069075" y="2632621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 	</a:t>
            </a:r>
            <a:r>
              <a:rPr lang="cs-CZ" b="1" dirty="0"/>
              <a:t>DÜRFEN</a:t>
            </a:r>
          </a:p>
        </p:txBody>
      </p:sp>
    </p:spTree>
    <p:extLst>
      <p:ext uri="{BB962C8B-B14F-4D97-AF65-F5344CB8AC3E}">
        <p14:creationId xmlns:p14="http://schemas.microsoft.com/office/powerpoint/2010/main" val="1743502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Způsobová slovesa – </a:t>
            </a:r>
            <a:r>
              <a:rPr lang="cs-CZ" dirty="0" err="1">
                <a:solidFill>
                  <a:schemeClr val="bg1"/>
                </a:solidFill>
              </a:rPr>
              <a:t>dürfen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70DAB0-30A3-458D-B116-8CEB2A25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02" y="1821294"/>
            <a:ext cx="7478169" cy="7240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FC6B7C-4E3E-4A4E-B651-B37B2F6B0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92" y="5307040"/>
            <a:ext cx="9554908" cy="5906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D15E1BC-C012-40B3-8FAF-5CD4F9BF6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92" y="3101009"/>
            <a:ext cx="9633606" cy="14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34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Způsobová slovesa - </a:t>
            </a:r>
            <a:r>
              <a:rPr lang="cs-CZ" dirty="0" err="1">
                <a:solidFill>
                  <a:schemeClr val="bg1"/>
                </a:solidFill>
              </a:rPr>
              <a:t>dürfen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719101-E97F-4541-B3CF-339B0A74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90" y="2205632"/>
            <a:ext cx="7401958" cy="6573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01BD0F-49FB-47DB-990C-50858908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90" y="3429000"/>
            <a:ext cx="10288436" cy="1609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3D34D2-E8C9-49DE-A623-0BCB2847E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890" y="5266816"/>
            <a:ext cx="9621593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63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3390EC90-5604-4BC9-9969-6D20323BDEA2}"/>
              </a:ext>
            </a:extLst>
          </p:cNvPr>
          <p:cNvSpPr txBox="1">
            <a:spLocks/>
          </p:cNvSpPr>
          <p:nvPr/>
        </p:nvSpPr>
        <p:spPr>
          <a:xfrm>
            <a:off x="1069075" y="2632621"/>
            <a:ext cx="9603275" cy="104923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			 	</a:t>
            </a:r>
            <a:r>
              <a:rPr lang="cs-CZ" b="1" dirty="0"/>
              <a:t>SOLLEN</a:t>
            </a:r>
          </a:p>
        </p:txBody>
      </p:sp>
    </p:spTree>
    <p:extLst>
      <p:ext uri="{BB962C8B-B14F-4D97-AF65-F5344CB8AC3E}">
        <p14:creationId xmlns:p14="http://schemas.microsoft.com/office/powerpoint/2010/main" val="2390947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- </a:t>
            </a:r>
            <a:r>
              <a:rPr lang="cs-CZ" dirty="0" err="1">
                <a:solidFill>
                  <a:schemeClr val="bg1"/>
                </a:solidFill>
              </a:rPr>
              <a:t>sollen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AA3660-5CCD-46B3-A49C-C7C8A353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89" y="1683797"/>
            <a:ext cx="9097645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15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- </a:t>
            </a:r>
            <a:r>
              <a:rPr lang="cs-CZ" dirty="0" err="1">
                <a:solidFill>
                  <a:schemeClr val="bg1"/>
                </a:solidFill>
              </a:rPr>
              <a:t>sollen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6DE3F3-16AD-4B57-9014-BA934212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1635933"/>
            <a:ext cx="9431066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631F6E-9841-4D5F-A51B-96412894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75" y="2457466"/>
            <a:ext cx="9660175" cy="801906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AC64BF12-FCE5-4C42-A2BD-A2764C47EA31}"/>
              </a:ext>
            </a:extLst>
          </p:cNvPr>
          <p:cNvSpPr/>
          <p:nvPr/>
        </p:nvSpPr>
        <p:spPr>
          <a:xfrm>
            <a:off x="981452" y="3948293"/>
            <a:ext cx="1869743" cy="817067"/>
          </a:xfrm>
          <a:prstGeom prst="wedgeRoundRectCallout">
            <a:avLst>
              <a:gd name="adj1" fmla="val -6661"/>
              <a:gd name="adj2" fmla="val -1398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08F72477-EF38-41ED-9CC6-6B3B4A53FCE1}"/>
              </a:ext>
            </a:extLst>
          </p:cNvPr>
          <p:cNvSpPr/>
          <p:nvPr/>
        </p:nvSpPr>
        <p:spPr>
          <a:xfrm>
            <a:off x="2578242" y="1367591"/>
            <a:ext cx="1719617" cy="781154"/>
          </a:xfrm>
          <a:prstGeom prst="wedgeRoundRectCallout">
            <a:avLst>
              <a:gd name="adj1" fmla="val 73481"/>
              <a:gd name="adj2" fmla="val 77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42ABF96-2D79-4553-AA92-EBCDEACBE436}"/>
              </a:ext>
            </a:extLst>
          </p:cNvPr>
          <p:cNvSpPr/>
          <p:nvPr/>
        </p:nvSpPr>
        <p:spPr>
          <a:xfrm>
            <a:off x="4995090" y="3995075"/>
            <a:ext cx="1869744" cy="801906"/>
          </a:xfrm>
          <a:prstGeom prst="wedgeRoundRectCallout">
            <a:avLst>
              <a:gd name="adj1" fmla="val -5351"/>
              <a:gd name="adj2" fmla="val -1315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B5FF47BD-5564-4D99-9695-3C85C048BD97}"/>
              </a:ext>
            </a:extLst>
          </p:cNvPr>
          <p:cNvSpPr/>
          <p:nvPr/>
        </p:nvSpPr>
        <p:spPr>
          <a:xfrm>
            <a:off x="8577637" y="3901391"/>
            <a:ext cx="1869744" cy="801906"/>
          </a:xfrm>
          <a:prstGeom prst="wedgeRoundRectCallout">
            <a:avLst>
              <a:gd name="adj1" fmla="val 8518"/>
              <a:gd name="adj2" fmla="val -12640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910B3479-FB95-4D1D-8ED9-DE285336FF26}"/>
              </a:ext>
            </a:extLst>
          </p:cNvPr>
          <p:cNvSpPr/>
          <p:nvPr/>
        </p:nvSpPr>
        <p:spPr>
          <a:xfrm>
            <a:off x="8119231" y="966638"/>
            <a:ext cx="1993759" cy="801906"/>
          </a:xfrm>
          <a:prstGeom prst="wedgeRoundRectCallout">
            <a:avLst>
              <a:gd name="adj1" fmla="val -50418"/>
              <a:gd name="adj2" fmla="val 1220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1642C1-7F74-4D3A-A049-A4C7B705141D}"/>
              </a:ext>
            </a:extLst>
          </p:cNvPr>
          <p:cNvSpPr txBox="1"/>
          <p:nvPr/>
        </p:nvSpPr>
        <p:spPr>
          <a:xfrm>
            <a:off x="8284191" y="1120999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mít povinnost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4E0E93C-621F-4DC5-A2C7-4F72BFF26BE8}"/>
              </a:ext>
            </a:extLst>
          </p:cNvPr>
          <p:cNvSpPr txBox="1"/>
          <p:nvPr/>
        </p:nvSpPr>
        <p:spPr>
          <a:xfrm>
            <a:off x="5141809" y="4228275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smět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284AE6-3105-4F9A-9E55-7CCE1EAD8C95}"/>
              </a:ext>
            </a:extLst>
          </p:cNvPr>
          <p:cNvSpPr txBox="1"/>
          <p:nvPr/>
        </p:nvSpPr>
        <p:spPr>
          <a:xfrm>
            <a:off x="2578242" y="1548765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muset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BC6B8D3-CF8F-4670-B4BD-D7A08CE452A7}"/>
              </a:ext>
            </a:extLst>
          </p:cNvPr>
          <p:cNvSpPr txBox="1"/>
          <p:nvPr/>
        </p:nvSpPr>
        <p:spPr>
          <a:xfrm>
            <a:off x="8727763" y="4195465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chtít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CC8CDB-0157-4F43-BAFF-9973258DFC99}"/>
              </a:ext>
            </a:extLst>
          </p:cNvPr>
          <p:cNvSpPr txBox="1"/>
          <p:nvPr/>
        </p:nvSpPr>
        <p:spPr>
          <a:xfrm>
            <a:off x="1091825" y="4056966"/>
            <a:ext cx="171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moci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umět</a:t>
            </a:r>
          </a:p>
        </p:txBody>
      </p:sp>
    </p:spTree>
    <p:extLst>
      <p:ext uri="{BB962C8B-B14F-4D97-AF65-F5344CB8AC3E}">
        <p14:creationId xmlns:p14="http://schemas.microsoft.com/office/powerpoint/2010/main" val="11570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CBC50F-FE82-46C3-8B02-EC531559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11" y="1548545"/>
            <a:ext cx="7840169" cy="4344006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E3B3F111-CDA9-48C1-870E-AF3B2463F2D7}"/>
              </a:ext>
            </a:extLst>
          </p:cNvPr>
          <p:cNvSpPr/>
          <p:nvPr/>
        </p:nvSpPr>
        <p:spPr>
          <a:xfrm>
            <a:off x="8119231" y="966638"/>
            <a:ext cx="1993759" cy="801906"/>
          </a:xfrm>
          <a:prstGeom prst="wedgeRoundRectCallout">
            <a:avLst>
              <a:gd name="adj1" fmla="val -50418"/>
              <a:gd name="adj2" fmla="val 1220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CD6EB8-A77F-430F-A78C-EFE35395B3D5}"/>
              </a:ext>
            </a:extLst>
          </p:cNvPr>
          <p:cNvSpPr txBox="1"/>
          <p:nvPr/>
        </p:nvSpPr>
        <p:spPr>
          <a:xfrm>
            <a:off x="8284191" y="1120999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mít rád</a:t>
            </a:r>
          </a:p>
        </p:txBody>
      </p:sp>
    </p:spTree>
    <p:extLst>
      <p:ext uri="{BB962C8B-B14F-4D97-AF65-F5344CB8AC3E}">
        <p14:creationId xmlns:p14="http://schemas.microsoft.com/office/powerpoint/2010/main" val="197170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slovesa – číslo jednotné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7F0C8D-C1DC-4BA3-8C63-9084F818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56" y="2482932"/>
            <a:ext cx="11335617" cy="1892136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7515729-A6A3-41B9-8CCF-0BEA3A3EF8CE}"/>
              </a:ext>
            </a:extLst>
          </p:cNvPr>
          <p:cNvSpPr/>
          <p:nvPr/>
        </p:nvSpPr>
        <p:spPr>
          <a:xfrm>
            <a:off x="2619184" y="1498140"/>
            <a:ext cx="2333767" cy="764474"/>
          </a:xfrm>
          <a:prstGeom prst="wedgeRoundRectCallout">
            <a:avLst>
              <a:gd name="adj1" fmla="val 19095"/>
              <a:gd name="adj2" fmla="val 1367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176858E-1168-4548-A57A-75F399E0DF6F}"/>
              </a:ext>
            </a:extLst>
          </p:cNvPr>
          <p:cNvSpPr txBox="1"/>
          <p:nvPr/>
        </p:nvSpPr>
        <p:spPr>
          <a:xfrm>
            <a:off x="2729552" y="1610436"/>
            <a:ext cx="233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1. osoba bez koncovky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FE75684-EC7B-45A0-8062-AEB327AE86B5}"/>
              </a:ext>
            </a:extLst>
          </p:cNvPr>
          <p:cNvSpPr/>
          <p:nvPr/>
        </p:nvSpPr>
        <p:spPr>
          <a:xfrm>
            <a:off x="2239320" y="4639649"/>
            <a:ext cx="2333767" cy="764474"/>
          </a:xfrm>
          <a:prstGeom prst="wedgeRoundRectCallout">
            <a:avLst>
              <a:gd name="adj1" fmla="val 43072"/>
              <a:gd name="adj2" fmla="val -864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C4AC96F-E347-45A7-8098-38150A9540FC}"/>
              </a:ext>
            </a:extLst>
          </p:cNvPr>
          <p:cNvSpPr txBox="1"/>
          <p:nvPr/>
        </p:nvSpPr>
        <p:spPr>
          <a:xfrm>
            <a:off x="2239320" y="4698721"/>
            <a:ext cx="233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3. osoba bez koncovky</a:t>
            </a:r>
          </a:p>
        </p:txBody>
      </p:sp>
    </p:spTree>
    <p:extLst>
      <p:ext uri="{BB962C8B-B14F-4D97-AF65-F5344CB8AC3E}">
        <p14:creationId xmlns:p14="http://schemas.microsoft.com/office/powerpoint/2010/main" val="230654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Způsobová sloves</a:t>
            </a:r>
            <a:endParaRPr lang="cs-CZ" sz="49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7F0C8D-C1DC-4BA3-8C63-9084F818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56" y="2482932"/>
            <a:ext cx="11335617" cy="1892136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7515729-A6A3-41B9-8CCF-0BEA3A3EF8CE}"/>
              </a:ext>
            </a:extLst>
          </p:cNvPr>
          <p:cNvSpPr/>
          <p:nvPr/>
        </p:nvSpPr>
        <p:spPr>
          <a:xfrm>
            <a:off x="2619184" y="1498140"/>
            <a:ext cx="2628677" cy="764474"/>
          </a:xfrm>
          <a:prstGeom prst="wedgeRoundRectCallout">
            <a:avLst>
              <a:gd name="adj1" fmla="val 19095"/>
              <a:gd name="adj2" fmla="val 1367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176858E-1168-4548-A57A-75F399E0DF6F}"/>
              </a:ext>
            </a:extLst>
          </p:cNvPr>
          <p:cNvSpPr txBox="1"/>
          <p:nvPr/>
        </p:nvSpPr>
        <p:spPr>
          <a:xfrm>
            <a:off x="2729552" y="1610436"/>
            <a:ext cx="233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změna samohlásky v č.j.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AC2F0B0-7E3E-4233-A665-195CB48AA499}"/>
              </a:ext>
            </a:extLst>
          </p:cNvPr>
          <p:cNvSpPr/>
          <p:nvPr/>
        </p:nvSpPr>
        <p:spPr>
          <a:xfrm>
            <a:off x="3534769" y="2647667"/>
            <a:ext cx="218365" cy="4471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0428998-B73A-4A21-A17C-329CA8067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327" y="4539803"/>
            <a:ext cx="8561300" cy="710687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168CEC0-EEEF-49D5-A7A0-024D63F48052}"/>
              </a:ext>
            </a:extLst>
          </p:cNvPr>
          <p:cNvSpPr txBox="1"/>
          <p:nvPr/>
        </p:nvSpPr>
        <p:spPr>
          <a:xfrm>
            <a:off x="3273582" y="5448371"/>
            <a:ext cx="12457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ö - 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FB3B829-CEA8-4626-A764-403DBA1A54E3}"/>
              </a:ext>
            </a:extLst>
          </p:cNvPr>
          <p:cNvSpPr txBox="1"/>
          <p:nvPr/>
        </p:nvSpPr>
        <p:spPr>
          <a:xfrm>
            <a:off x="4850295" y="5453518"/>
            <a:ext cx="12457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ü - u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2CA3FBC-2F06-4158-9E26-CCF663657207}"/>
              </a:ext>
            </a:extLst>
          </p:cNvPr>
          <p:cNvSpPr txBox="1"/>
          <p:nvPr/>
        </p:nvSpPr>
        <p:spPr>
          <a:xfrm>
            <a:off x="6533124" y="5448371"/>
            <a:ext cx="12457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ü - 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357A97A-A066-4042-8715-7C578BEEB2F4}"/>
              </a:ext>
            </a:extLst>
          </p:cNvPr>
          <p:cNvSpPr txBox="1"/>
          <p:nvPr/>
        </p:nvSpPr>
        <p:spPr>
          <a:xfrm>
            <a:off x="9972556" y="5438538"/>
            <a:ext cx="12457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 - i</a:t>
            </a:r>
          </a:p>
        </p:txBody>
      </p:sp>
    </p:spTree>
    <p:extLst>
      <p:ext uri="{BB962C8B-B14F-4D97-AF65-F5344CB8AC3E}">
        <p14:creationId xmlns:p14="http://schemas.microsoft.com/office/powerpoint/2010/main" val="204229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Způsobová slovesa – číslo množné</a:t>
            </a:r>
            <a:endParaRPr lang="cs-CZ" sz="4900" dirty="0">
              <a:solidFill>
                <a:schemeClr val="bg1"/>
              </a:solidFill>
            </a:endParaRP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7515729-A6A3-41B9-8CCF-0BEA3A3EF8CE}"/>
              </a:ext>
            </a:extLst>
          </p:cNvPr>
          <p:cNvSpPr/>
          <p:nvPr/>
        </p:nvSpPr>
        <p:spPr>
          <a:xfrm>
            <a:off x="2319130" y="1498140"/>
            <a:ext cx="2633821" cy="1035626"/>
          </a:xfrm>
          <a:prstGeom prst="wedgeRoundRectCallout">
            <a:avLst>
              <a:gd name="adj1" fmla="val 19095"/>
              <a:gd name="adj2" fmla="val 1367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176858E-1168-4548-A57A-75F399E0DF6F}"/>
              </a:ext>
            </a:extLst>
          </p:cNvPr>
          <p:cNvSpPr txBox="1"/>
          <p:nvPr/>
        </p:nvSpPr>
        <p:spPr>
          <a:xfrm>
            <a:off x="2729552" y="1610436"/>
            <a:ext cx="233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beze změn, žádná změna kmenové samohlásky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4B15B-E447-408A-A1F8-1C187027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27" y="3596261"/>
            <a:ext cx="9766851" cy="1923123"/>
          </a:xfrm>
          <a:prstGeom prst="rect">
            <a:avLst/>
          </a:prstGeom>
        </p:spPr>
      </p:pic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877651FF-708A-4279-A995-BEFC667A3730}"/>
              </a:ext>
            </a:extLst>
          </p:cNvPr>
          <p:cNvSpPr/>
          <p:nvPr/>
        </p:nvSpPr>
        <p:spPr>
          <a:xfrm>
            <a:off x="6131109" y="2007806"/>
            <a:ext cx="2333767" cy="764474"/>
          </a:xfrm>
          <a:prstGeom prst="wedgeRoundRectCallout">
            <a:avLst>
              <a:gd name="adj1" fmla="val 43072"/>
              <a:gd name="adj2" fmla="val -864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CF3F3F-F623-40C5-9275-F417B795BD8E}"/>
              </a:ext>
            </a:extLst>
          </p:cNvPr>
          <p:cNvSpPr txBox="1"/>
          <p:nvPr/>
        </p:nvSpPr>
        <p:spPr>
          <a:xfrm>
            <a:off x="6131109" y="1989449"/>
            <a:ext cx="233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pravidelné časování</a:t>
            </a:r>
          </a:p>
        </p:txBody>
      </p:sp>
    </p:spTree>
    <p:extLst>
      <p:ext uri="{BB962C8B-B14F-4D97-AF65-F5344CB8AC3E}">
        <p14:creationId xmlns:p14="http://schemas.microsoft.com/office/powerpoint/2010/main" val="262234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E58E-13BD-4526-A2E9-AB89B6E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75" y="278295"/>
            <a:ext cx="9603275" cy="116767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		</a:t>
            </a:r>
            <a:r>
              <a:rPr lang="cs-CZ" dirty="0">
                <a:solidFill>
                  <a:schemeClr val="bg1"/>
                </a:solidFill>
              </a:rPr>
              <a:t>	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Slovosled ve větě</a:t>
            </a:r>
            <a:endParaRPr lang="cs-CZ" sz="49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AD936D-BD2C-4922-8C00-CD6E575E42E5}"/>
              </a:ext>
            </a:extLst>
          </p:cNvPr>
          <p:cNvSpPr txBox="1"/>
          <p:nvPr/>
        </p:nvSpPr>
        <p:spPr>
          <a:xfrm>
            <a:off x="2970046" y="3136612"/>
            <a:ext cx="597673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Ich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muss</a:t>
            </a:r>
            <a:r>
              <a:rPr lang="cs-CZ" sz="3200" b="1" dirty="0"/>
              <a:t> </a:t>
            </a:r>
            <a:r>
              <a:rPr lang="cs-CZ" sz="3200" b="1" dirty="0" err="1"/>
              <a:t>zu</a:t>
            </a:r>
            <a:r>
              <a:rPr lang="cs-CZ" sz="3200" b="1" dirty="0"/>
              <a:t> </a:t>
            </a:r>
            <a:r>
              <a:rPr lang="cs-CZ" sz="3200" b="1" dirty="0" err="1"/>
              <a:t>Hause</a:t>
            </a:r>
            <a:r>
              <a:rPr lang="cs-CZ" sz="3200" b="1" dirty="0"/>
              <a:t> </a:t>
            </a:r>
            <a:r>
              <a:rPr lang="cs-CZ" sz="3200" b="1" u="sng" dirty="0" err="1">
                <a:solidFill>
                  <a:srgbClr val="FF0000"/>
                </a:solidFill>
              </a:rPr>
              <a:t>lernen</a:t>
            </a:r>
            <a:r>
              <a:rPr lang="cs-CZ" sz="3200" b="1" dirty="0"/>
              <a:t>.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DF2867C-A984-4FF3-9DF8-27E4F0F2E116}"/>
              </a:ext>
            </a:extLst>
          </p:cNvPr>
          <p:cNvSpPr/>
          <p:nvPr/>
        </p:nvSpPr>
        <p:spPr>
          <a:xfrm rot="10800000" flipH="1">
            <a:off x="7754236" y="4092591"/>
            <a:ext cx="3375874" cy="1167671"/>
          </a:xfrm>
          <a:prstGeom prst="wedgeRoundRectCallout">
            <a:avLst>
              <a:gd name="adj1" fmla="val -61191"/>
              <a:gd name="adj2" fmla="val 78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B0AB0F-1404-4C49-B5AD-AE748EAC524B}"/>
              </a:ext>
            </a:extLst>
          </p:cNvPr>
          <p:cNvSpPr txBox="1"/>
          <p:nvPr/>
        </p:nvSpPr>
        <p:spPr>
          <a:xfrm>
            <a:off x="7924799" y="4353262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významové stojí </a:t>
            </a:r>
            <a:r>
              <a:rPr lang="cs-CZ" b="1" dirty="0">
                <a:solidFill>
                  <a:srgbClr val="FF0000"/>
                </a:solidFill>
              </a:rPr>
              <a:t>na konci </a:t>
            </a:r>
            <a:r>
              <a:rPr lang="cs-CZ" b="1" dirty="0"/>
              <a:t>a nečasuje se!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B80E437-1D54-43CB-99E1-84210A4D8D52}"/>
              </a:ext>
            </a:extLst>
          </p:cNvPr>
          <p:cNvSpPr/>
          <p:nvPr/>
        </p:nvSpPr>
        <p:spPr>
          <a:xfrm>
            <a:off x="954157" y="1674775"/>
            <a:ext cx="2766507" cy="1167671"/>
          </a:xfrm>
          <a:prstGeom prst="wedgeRoundRectCallout">
            <a:avLst>
              <a:gd name="adj1" fmla="val 73481"/>
              <a:gd name="adj2" fmla="val 77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CD41FEA-1F88-49B9-BE68-5F8C6AE08987}"/>
              </a:ext>
            </a:extLst>
          </p:cNvPr>
          <p:cNvSpPr txBox="1"/>
          <p:nvPr/>
        </p:nvSpPr>
        <p:spPr>
          <a:xfrm>
            <a:off x="954157" y="1985372"/>
            <a:ext cx="303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Sloveso způsobové stojí na </a:t>
            </a:r>
            <a:r>
              <a:rPr lang="cs-CZ" b="1" dirty="0">
                <a:solidFill>
                  <a:srgbClr val="FF0000"/>
                </a:solidFill>
              </a:rPr>
              <a:t>2.místě </a:t>
            </a:r>
            <a:r>
              <a:rPr lang="cs-CZ" b="1" dirty="0"/>
              <a:t>a časuje se!</a:t>
            </a:r>
          </a:p>
        </p:txBody>
      </p:sp>
    </p:spTree>
    <p:extLst>
      <p:ext uri="{BB962C8B-B14F-4D97-AF65-F5344CB8AC3E}">
        <p14:creationId xmlns:p14="http://schemas.microsoft.com/office/powerpoint/2010/main" val="32324058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234</TotalTime>
  <Words>549</Words>
  <Application>Microsoft Office PowerPoint</Application>
  <PresentationFormat>Širokoúhlá obrazovka</PresentationFormat>
  <Paragraphs>71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Century Gothic</vt:lpstr>
      <vt:lpstr>Galerie</vt:lpstr>
      <vt:lpstr>   ZPŮSOBOVÁ SLOVESA </vt:lpstr>
      <vt:lpstr>Prezentace aplikace PowerPoint</vt:lpstr>
      <vt:lpstr>       Způsobová slovesa</vt:lpstr>
      <vt:lpstr>       Způsobová slovesa</vt:lpstr>
      <vt:lpstr>       Způsobová slovesa</vt:lpstr>
      <vt:lpstr>       Způsobová slovesa – číslo jednotné</vt:lpstr>
      <vt:lpstr>       Způsobová sloves</vt:lpstr>
      <vt:lpstr>      Způsobová slovesa – číslo množné</vt:lpstr>
      <vt:lpstr>       Slovosled ve větě</vt:lpstr>
      <vt:lpstr>     Slovosled ve větě – otázka doplňovací</vt:lpstr>
      <vt:lpstr>      Slovosled ve větě – otázka zjišťovací</vt:lpstr>
      <vt:lpstr>       Úkol - slovosled ve větě</vt:lpstr>
      <vt:lpstr>       Slovosled ve větě- řešení</vt:lpstr>
      <vt:lpstr>Prezentace aplikace PowerPoint</vt:lpstr>
      <vt:lpstr>      KÖNNEN – umět, moci</vt:lpstr>
      <vt:lpstr>    SOLLEN – mít povinnost</vt:lpstr>
      <vt:lpstr>   WOLLEN  - chtít    MÜSSEN – muset  </vt:lpstr>
      <vt:lpstr>       DÜRFEN - smět</vt:lpstr>
      <vt:lpstr>Prezentace aplikace PowerPoint</vt:lpstr>
      <vt:lpstr>Prezentace aplikace PowerPoint</vt:lpstr>
      <vt:lpstr>      Způsobová slovesa - können</vt:lpstr>
      <vt:lpstr>      Způsobová slovesa - können</vt:lpstr>
      <vt:lpstr>Prezentace aplikace PowerPoint</vt:lpstr>
      <vt:lpstr>      Způsobová slovesa- müssen</vt:lpstr>
      <vt:lpstr>       Způsobová slovesa - müssen</vt:lpstr>
      <vt:lpstr>Prezentace aplikace PowerPoint</vt:lpstr>
      <vt:lpstr>       Způsobová slovesa - mögen</vt:lpstr>
      <vt:lpstr>       Způsobová slovesa - mögen</vt:lpstr>
      <vt:lpstr>Prezentace aplikace PowerPoint</vt:lpstr>
      <vt:lpstr>       Způsobová slovesa - wollen</vt:lpstr>
      <vt:lpstr>       Způsobová slovesa - wollen</vt:lpstr>
      <vt:lpstr>Prezentace aplikace PowerPoint</vt:lpstr>
      <vt:lpstr>      Způsobová slovesa – dürfen</vt:lpstr>
      <vt:lpstr>      Způsobová slovesa - dürfen</vt:lpstr>
      <vt:lpstr>Prezentace aplikace PowerPoint</vt:lpstr>
      <vt:lpstr>       Způsobová slovesa - sollen</vt:lpstr>
      <vt:lpstr>       Způsobová slovesa - sollen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BILDUNG</dc:title>
  <dc:creator>Petra Moskva</dc:creator>
  <cp:lastModifiedBy>Petra Moskva</cp:lastModifiedBy>
  <cp:revision>29</cp:revision>
  <dcterms:created xsi:type="dcterms:W3CDTF">2020-03-31T21:25:49Z</dcterms:created>
  <dcterms:modified xsi:type="dcterms:W3CDTF">2020-04-09T19:34:05Z</dcterms:modified>
</cp:coreProperties>
</file>